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4"/>
  </p:notesMasterIdLst>
  <p:sldIdLst>
    <p:sldId id="256" r:id="rId2"/>
    <p:sldId id="289" r:id="rId3"/>
    <p:sldId id="290" r:id="rId4"/>
    <p:sldId id="291" r:id="rId5"/>
    <p:sldId id="257" r:id="rId6"/>
    <p:sldId id="258" r:id="rId7"/>
    <p:sldId id="259" r:id="rId8"/>
    <p:sldId id="260" r:id="rId9"/>
    <p:sldId id="292" r:id="rId10"/>
    <p:sldId id="261" r:id="rId11"/>
    <p:sldId id="262" r:id="rId12"/>
    <p:sldId id="263" r:id="rId13"/>
    <p:sldId id="264" r:id="rId14"/>
    <p:sldId id="265" r:id="rId15"/>
    <p:sldId id="266" r:id="rId16"/>
    <p:sldId id="267" r:id="rId17"/>
    <p:sldId id="268" r:id="rId18"/>
    <p:sldId id="269" r:id="rId19"/>
    <p:sldId id="271" r:id="rId20"/>
    <p:sldId id="274" r:id="rId21"/>
    <p:sldId id="272" r:id="rId22"/>
    <p:sldId id="273" r:id="rId23"/>
    <p:sldId id="277" r:id="rId24"/>
    <p:sldId id="288" r:id="rId25"/>
    <p:sldId id="287" r:id="rId26"/>
    <p:sldId id="278" r:id="rId27"/>
    <p:sldId id="279" r:id="rId28"/>
    <p:sldId id="280" r:id="rId29"/>
    <p:sldId id="281" r:id="rId30"/>
    <p:sldId id="284" r:id="rId31"/>
    <p:sldId id="285" r:id="rId32"/>
    <p:sldId id="28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4132C3-F856-4024-A8F0-FB5FC69441B7}" type="datetimeFigureOut">
              <a:rPr lang="en-US" smtClean="0"/>
              <a:t>2/24/2013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50E318-1B16-45D3-AF77-7D3880A6A78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baseline="0" dirty="0" smtClean="0">
                <a:latin typeface="Arial" pitchFamily="34" charset="0"/>
                <a:cs typeface="Arial" pitchFamily="34" charset="0"/>
              </a:rPr>
              <a:t>Abstinence is not emphasized in either of the two programs.  “Risk Avoidance” is not used anywhere that I know of.</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Student Handbook – students couldn’t use terms like these.</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Most parents don’t know this, and what can they</a:t>
            </a:r>
            <a:r>
              <a:rPr lang="en-US" b="1" baseline="0" dirty="0" smtClean="0">
                <a:latin typeface="Arial" pitchFamily="34" charset="0"/>
                <a:cs typeface="Arial" pitchFamily="34" charset="0"/>
              </a:rPr>
              <a:t> do if they do know?</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All choices are presented</a:t>
            </a:r>
            <a:r>
              <a:rPr lang="en-US" b="1" baseline="0" dirty="0" smtClean="0">
                <a:latin typeface="Arial" pitchFamily="34" charset="0"/>
                <a:cs typeface="Arial" pitchFamily="34" charset="0"/>
              </a:rPr>
              <a:t> as equal.</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Instead, they are depicted in a “support” role in the  areas of “relationships, school, money, and work.”</a:t>
            </a:r>
          </a:p>
          <a:p>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What student would want to go to a counselor after a description like this?</a:t>
            </a:r>
          </a:p>
          <a:p>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This</a:t>
            </a:r>
            <a:r>
              <a:rPr lang="en-US" b="1" baseline="0" dirty="0" smtClean="0">
                <a:latin typeface="Arial" pitchFamily="34" charset="0"/>
                <a:cs typeface="Arial" pitchFamily="34" charset="0"/>
              </a:rPr>
              <a:t> is used for children as young as 11.</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Nothing is discussed in terms of marriage – only “partner”</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Arial" pitchFamily="34" charset="0"/>
                <a:cs typeface="Arial" pitchFamily="34" charset="0"/>
              </a:rPr>
              <a:t>Students are never guided to the best choice. They can</a:t>
            </a:r>
            <a:r>
              <a:rPr lang="en-US" sz="1100" b="1" baseline="0" dirty="0" smtClean="0">
                <a:latin typeface="Arial" pitchFamily="34" charset="0"/>
                <a:cs typeface="Arial" pitchFamily="34" charset="0"/>
              </a:rPr>
              <a:t> choose which options to click on and spend as little or much time as they like on each</a:t>
            </a:r>
            <a:r>
              <a:rPr lang="en-US" sz="1100" baseline="0" dirty="0" smtClean="0"/>
              <a:t>.</a:t>
            </a:r>
            <a:endParaRPr lang="en-US" sz="1100" dirty="0"/>
          </a:p>
        </p:txBody>
      </p:sp>
      <p:sp>
        <p:nvSpPr>
          <p:cNvPr id="4" name="Slide Number Placeholder 3"/>
          <p:cNvSpPr>
            <a:spLocks noGrp="1"/>
          </p:cNvSpPr>
          <p:nvPr>
            <p:ph type="sldNum" sz="quarter" idx="10"/>
          </p:nvPr>
        </p:nvSpPr>
        <p:spPr/>
        <p:txBody>
          <a:bodyPr/>
          <a:lstStyle/>
          <a:p>
            <a:fld id="{E150E318-1B16-45D3-AF77-7D3880A6A788}" type="slidenum">
              <a:rPr lang="en-US" smtClean="0"/>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sz="1200" b="1" dirty="0" smtClean="0">
                <a:latin typeface="Arial" pitchFamily="34" charset="0"/>
                <a:cs typeface="Arial" pitchFamily="34" charset="0"/>
              </a:rPr>
              <a:t>Are students’ answers are recorded? Who has access to this information?</a:t>
            </a:r>
          </a:p>
          <a:p>
            <a:pPr marL="0" indent="0">
              <a:buNone/>
            </a:pPr>
            <a:endParaRPr lang="en-US" sz="1200" b="1" dirty="0" smtClean="0">
              <a:latin typeface="Arial" pitchFamily="34" charset="0"/>
              <a:cs typeface="Arial" pitchFamily="34" charset="0"/>
            </a:endParaRPr>
          </a:p>
          <a:p>
            <a:pPr marL="0" indent="0">
              <a:buNone/>
            </a:pPr>
            <a:r>
              <a:rPr lang="en-US" sz="1200" b="1" dirty="0" smtClean="0">
                <a:latin typeface="Arial" pitchFamily="34" charset="0"/>
                <a:cs typeface="Arial" pitchFamily="34" charset="0"/>
              </a:rPr>
              <a:t>Are</a:t>
            </a:r>
            <a:r>
              <a:rPr lang="en-US" sz="1200" b="1" baseline="0" dirty="0" smtClean="0">
                <a:latin typeface="Arial" pitchFamily="34" charset="0"/>
                <a:cs typeface="Arial" pitchFamily="34" charset="0"/>
              </a:rPr>
              <a:t> student’s answers recorded? </a:t>
            </a:r>
            <a:r>
              <a:rPr lang="en-US" sz="1200" b="1" dirty="0" smtClean="0">
                <a:latin typeface="Arial" pitchFamily="34" charset="0"/>
                <a:cs typeface="Arial" pitchFamily="34" charset="0"/>
              </a:rPr>
              <a:t>Who has access to this information?</a:t>
            </a:r>
          </a:p>
          <a:p>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There is no option if a</a:t>
            </a:r>
            <a:r>
              <a:rPr lang="en-US" b="1" baseline="0" dirty="0" smtClean="0">
                <a:latin typeface="Arial" pitchFamily="34" charset="0"/>
                <a:cs typeface="Arial" pitchFamily="34" charset="0"/>
              </a:rPr>
              <a:t> student thinks homosexuality is harmful.</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Once</a:t>
            </a:r>
            <a:r>
              <a:rPr lang="en-US" b="1" baseline="0" dirty="0" smtClean="0">
                <a:latin typeface="Arial" pitchFamily="34" charset="0"/>
                <a:cs typeface="Arial" pitchFamily="34" charset="0"/>
              </a:rPr>
              <a:t> you show young students this, you plant in their minds teens smoking pot.</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Used to be a video on </a:t>
            </a:r>
            <a:r>
              <a:rPr lang="en-US" dirty="0" err="1" smtClean="0"/>
              <a:t>utube</a:t>
            </a:r>
            <a:r>
              <a:rPr lang="en-US" dirty="0" smtClean="0"/>
              <a:t> but </a:t>
            </a:r>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The animated condoms poke fun at Marvin,</a:t>
            </a:r>
            <a:r>
              <a:rPr lang="en-US" sz="1200" b="1" baseline="0" dirty="0" smtClean="0">
                <a:latin typeface="Arial" pitchFamily="34" charset="0"/>
                <a:cs typeface="Arial" pitchFamily="34" charset="0"/>
              </a:rPr>
              <a:t> </a:t>
            </a:r>
            <a:r>
              <a:rPr lang="en-US" sz="1200" b="1" dirty="0" smtClean="0">
                <a:latin typeface="Arial" pitchFamily="34" charset="0"/>
                <a:cs typeface="Arial" pitchFamily="34" charset="0"/>
              </a:rPr>
              <a:t>a first time user of condoms. He cuts</a:t>
            </a:r>
            <a:r>
              <a:rPr lang="en-US" sz="1200" b="1" baseline="0" dirty="0" smtClean="0">
                <a:latin typeface="Arial" pitchFamily="34" charset="0"/>
                <a:cs typeface="Arial" pitchFamily="34" charset="0"/>
              </a:rPr>
              <a:t> one with scissors, rolls one on the wrong way…</a:t>
            </a:r>
            <a:r>
              <a:rPr lang="en-US" sz="1200" b="1" dirty="0" smtClean="0">
                <a:latin typeface="Arial" pitchFamily="34" charset="0"/>
                <a:cs typeface="Arial" pitchFamily="34" charset="0"/>
              </a:rPr>
              <a:t>  the condoms scream</a:t>
            </a:r>
            <a:r>
              <a:rPr lang="en-US" sz="1200" b="1" baseline="0" dirty="0" smtClean="0">
                <a:latin typeface="Arial" pitchFamily="34" charset="0"/>
                <a:cs typeface="Arial" pitchFamily="34" charset="0"/>
              </a:rPr>
              <a:t> about burning because the condom breaks. </a:t>
            </a:r>
            <a:r>
              <a:rPr lang="en-US" sz="1200" b="1" dirty="0" smtClean="0">
                <a:latin typeface="Arial" pitchFamily="34" charset="0"/>
                <a:cs typeface="Arial" pitchFamily="34" charset="0"/>
              </a:rPr>
              <a:t>The</a:t>
            </a:r>
            <a:r>
              <a:rPr lang="en-US" sz="1200" b="1" baseline="0" dirty="0" smtClean="0">
                <a:latin typeface="Arial" pitchFamily="34" charset="0"/>
                <a:cs typeface="Arial" pitchFamily="34" charset="0"/>
              </a:rPr>
              <a:t> point is that he </a:t>
            </a:r>
            <a:r>
              <a:rPr lang="en-US" sz="1200" b="1" dirty="0" smtClean="0">
                <a:latin typeface="Arial" pitchFamily="34" charset="0"/>
                <a:cs typeface="Arial" pitchFamily="34" charset="0"/>
              </a:rPr>
              <a:t>should practice first before the actual moment to get it right.</a:t>
            </a:r>
          </a:p>
          <a:p>
            <a:endParaRPr lang="en-US" dirty="0"/>
          </a:p>
        </p:txBody>
      </p:sp>
      <p:sp>
        <p:nvSpPr>
          <p:cNvPr id="4" name="Slide Number Placeholder 3"/>
          <p:cNvSpPr>
            <a:spLocks noGrp="1"/>
          </p:cNvSpPr>
          <p:nvPr>
            <p:ph type="sldNum" sz="quarter" idx="10"/>
          </p:nvPr>
        </p:nvSpPr>
        <p:spPr/>
        <p:txBody>
          <a:bodyPr/>
          <a:lstStyle/>
          <a:p>
            <a:fld id="{E150E318-1B16-45D3-AF77-7D3880A6A788}" type="slidenum">
              <a:rPr lang="en-US" smtClean="0"/>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sz="1200" b="1" dirty="0" smtClean="0">
                <a:latin typeface="Arial" pitchFamily="34" charset="0"/>
                <a:cs typeface="Arial" pitchFamily="34" charset="0"/>
              </a:rPr>
              <a:t>The students are asked about oral sex later in the lesson.</a:t>
            </a:r>
            <a:r>
              <a:rPr lang="en-US" sz="1200" dirty="0" smtClean="0">
                <a:latin typeface="Arial" pitchFamily="34" charset="0"/>
                <a:cs typeface="Arial" pitchFamily="34" charset="0"/>
              </a:rPr>
              <a:t> </a:t>
            </a:r>
            <a:endParaRPr lang="en-US"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Again, ITG  doesn’t direct students</a:t>
            </a:r>
            <a:r>
              <a:rPr lang="en-US" b="1" baseline="0" dirty="0" smtClean="0">
                <a:latin typeface="Arial" pitchFamily="34" charset="0"/>
                <a:cs typeface="Arial" pitchFamily="34" charset="0"/>
              </a:rPr>
              <a:t> to a standard of behavior.</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pitchFamily="34" charset="0"/>
                <a:cs typeface="Arial" pitchFamily="34" charset="0"/>
              </a:rPr>
              <a:t>This screen is not on the teacher’s version; it’s only the student’s version.</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150E318-1B16-45D3-AF77-7D3880A6A788}" type="slidenum">
              <a:rPr lang="en-US" smtClean="0"/>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DEE508-33BE-4E16-9B4F-00A64043F5ED}"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EE508-33BE-4E16-9B4F-00A64043F5ED}"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DEE508-33BE-4E16-9B4F-00A64043F5ED}"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DEE508-33BE-4E16-9B4F-00A64043F5ED}" type="datetimeFigureOut">
              <a:rPr lang="en-US" smtClean="0"/>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DEE508-33BE-4E16-9B4F-00A64043F5ED}" type="datetimeFigureOut">
              <a:rPr lang="en-US" smtClean="0"/>
              <a:t>2/21/2013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DEE508-33BE-4E16-9B4F-00A64043F5ED}" type="datetimeFigureOut">
              <a:rPr lang="en-US" smtClean="0"/>
              <a:t>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DEE508-33BE-4E16-9B4F-00A64043F5ED}" type="datetimeFigureOut">
              <a:rPr lang="en-US" smtClean="0"/>
              <a:t>2/21/2013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DEE508-33BE-4E16-9B4F-00A64043F5ED}" type="datetimeFigureOut">
              <a:rPr lang="en-US" smtClean="0"/>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DEE508-33BE-4E16-9B4F-00A64043F5ED}" type="datetimeFigureOut">
              <a:rPr lang="en-US" smtClean="0"/>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EE508-33BE-4E16-9B4F-00A64043F5ED}"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EE508-33BE-4E16-9B4F-00A64043F5ED}"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17D9C-28CB-43CD-9F21-62C1CFAB07E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DEE508-33BE-4E16-9B4F-00A64043F5ED}" type="datetimeFigureOut">
              <a:rPr lang="en-US" smtClean="0"/>
              <a:t>2/21/2013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017D9C-28CB-43CD-9F21-62C1CFAB07E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tsyourgam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iyg.sph.uth.tmc.edu/" TargetMode="External"/><Relationship Id="rId4" Type="http://schemas.openxmlformats.org/officeDocument/2006/relationships/hyperlink" Target="https://sph.uth.edu/iy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file://localhost/Users/kevinbrewer/Pictures/iPhoto%20Library/Masters/2012/10/09/20121009-142247/IMG_0618.JPG"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plannedparenthood.org/info-for-teen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52800" y="609600"/>
            <a:ext cx="4876800" cy="1600200"/>
          </a:xfrm>
        </p:spPr>
        <p:txBody>
          <a:bodyPr>
            <a:normAutofit/>
          </a:bodyPr>
          <a:lstStyle/>
          <a:p>
            <a:pPr algn="l">
              <a:spcAft>
                <a:spcPts val="600"/>
              </a:spcAft>
              <a:tabLst>
                <a:tab pos="274320" algn="l"/>
              </a:tabLst>
            </a:pPr>
            <a:r>
              <a:rPr lang="en-US" sz="1900" b="1" dirty="0" smtClean="0">
                <a:solidFill>
                  <a:schemeClr val="tx1">
                    <a:lumMod val="95000"/>
                    <a:lumOff val="5000"/>
                  </a:schemeClr>
                </a:solidFill>
                <a:latin typeface="Arial" pitchFamily="34" charset="0"/>
                <a:cs typeface="Arial" pitchFamily="34" charset="0"/>
              </a:rPr>
              <a:t>Two  classroom- and computer-based middle school programs:</a:t>
            </a:r>
            <a:br>
              <a:rPr lang="en-US" sz="1900" b="1" dirty="0" smtClean="0">
                <a:solidFill>
                  <a:schemeClr val="tx1">
                    <a:lumMod val="95000"/>
                    <a:lumOff val="5000"/>
                  </a:schemeClr>
                </a:solidFill>
                <a:latin typeface="Arial" pitchFamily="34" charset="0"/>
                <a:cs typeface="Arial" pitchFamily="34" charset="0"/>
              </a:rPr>
            </a:br>
            <a:r>
              <a:rPr lang="en-US" sz="800" b="1" dirty="0">
                <a:solidFill>
                  <a:schemeClr val="tx1">
                    <a:lumMod val="95000"/>
                    <a:lumOff val="5000"/>
                  </a:schemeClr>
                </a:solidFill>
                <a:latin typeface="Arial" pitchFamily="34" charset="0"/>
                <a:cs typeface="Arial" pitchFamily="34" charset="0"/>
              </a:rPr>
              <a:t/>
            </a:r>
            <a:br>
              <a:rPr lang="en-US" sz="800" b="1" dirty="0">
                <a:solidFill>
                  <a:schemeClr val="tx1">
                    <a:lumMod val="95000"/>
                    <a:lumOff val="5000"/>
                  </a:schemeClr>
                </a:solidFill>
                <a:latin typeface="Arial" pitchFamily="34" charset="0"/>
                <a:cs typeface="Arial" pitchFamily="34" charset="0"/>
              </a:rPr>
            </a:br>
            <a:r>
              <a:rPr lang="en-US" sz="800" b="1" dirty="0" smtClean="0">
                <a:solidFill>
                  <a:schemeClr val="tx1">
                    <a:lumMod val="95000"/>
                    <a:lumOff val="5000"/>
                  </a:schemeClr>
                </a:solidFill>
                <a:latin typeface="Arial" pitchFamily="34" charset="0"/>
                <a:cs typeface="Arial" pitchFamily="34" charset="0"/>
              </a:rPr>
              <a:t>	</a:t>
            </a:r>
            <a:r>
              <a:rPr lang="en-US" sz="2000" b="1" dirty="0" smtClean="0">
                <a:solidFill>
                  <a:schemeClr val="tx1">
                    <a:lumMod val="95000"/>
                    <a:lumOff val="5000"/>
                  </a:schemeClr>
                </a:solidFill>
                <a:latin typeface="Arial" pitchFamily="34" charset="0"/>
                <a:cs typeface="Arial" pitchFamily="34" charset="0"/>
              </a:rPr>
              <a:t>“</a:t>
            </a:r>
            <a:r>
              <a:rPr lang="en-US" sz="2000" b="1" dirty="0" smtClean="0">
                <a:solidFill>
                  <a:schemeClr val="tx1">
                    <a:lumMod val="95000"/>
                    <a:lumOff val="5000"/>
                  </a:schemeClr>
                </a:solidFill>
                <a:latin typeface="Arial" pitchFamily="34" charset="0"/>
                <a:cs typeface="Arial" pitchFamily="34" charset="0"/>
              </a:rPr>
              <a:t>Risk Reduction”</a:t>
            </a:r>
            <a:br>
              <a:rPr lang="en-US" sz="2000" b="1" dirty="0" smtClean="0">
                <a:solidFill>
                  <a:schemeClr val="tx1">
                    <a:lumMod val="95000"/>
                    <a:lumOff val="5000"/>
                  </a:schemeClr>
                </a:solidFill>
                <a:latin typeface="Arial" pitchFamily="34" charset="0"/>
                <a:cs typeface="Arial" pitchFamily="34" charset="0"/>
              </a:rPr>
            </a:br>
            <a:r>
              <a:rPr lang="en-US" sz="2000" b="1" dirty="0" smtClean="0">
                <a:solidFill>
                  <a:schemeClr val="tx1">
                    <a:lumMod val="95000"/>
                    <a:lumOff val="5000"/>
                  </a:schemeClr>
                </a:solidFill>
                <a:latin typeface="Arial" pitchFamily="34" charset="0"/>
                <a:cs typeface="Arial" pitchFamily="34" charset="0"/>
              </a:rPr>
              <a:t>	“Risk Avoidance”</a:t>
            </a:r>
            <a:endParaRPr lang="en-US" sz="2000" dirty="0">
              <a:latin typeface="Arial Black" pitchFamily="34" charset="0"/>
              <a:cs typeface="Estrangelo Edessa" pitchFamily="66"/>
            </a:endParaRPr>
          </a:p>
        </p:txBody>
      </p:sp>
      <p:sp>
        <p:nvSpPr>
          <p:cNvPr id="3" name="Subtitle 2"/>
          <p:cNvSpPr>
            <a:spLocks noGrp="1"/>
          </p:cNvSpPr>
          <p:nvPr>
            <p:ph type="subTitle" idx="1"/>
          </p:nvPr>
        </p:nvSpPr>
        <p:spPr>
          <a:xfrm>
            <a:off x="1143000" y="2514600"/>
            <a:ext cx="6934200" cy="3733800"/>
          </a:xfrm>
        </p:spPr>
        <p:txBody>
          <a:bodyPr>
            <a:noAutofit/>
          </a:bodyPr>
          <a:lstStyle/>
          <a:p>
            <a:pPr algn="l">
              <a:spcAft>
                <a:spcPts val="1000"/>
              </a:spcAft>
            </a:pPr>
            <a:r>
              <a:rPr lang="en-US" sz="2000" dirty="0" smtClean="0">
                <a:solidFill>
                  <a:schemeClr val="tx1">
                    <a:lumMod val="95000"/>
                    <a:lumOff val="5000"/>
                  </a:schemeClr>
                </a:solidFill>
                <a:latin typeface="Arial Black" pitchFamily="34" charset="0"/>
                <a:cs typeface="Arial" pitchFamily="34" charset="0"/>
              </a:rPr>
              <a:t>Claims:</a:t>
            </a:r>
          </a:p>
          <a:p>
            <a:pPr marL="365760" indent="-182880" algn="l">
              <a:spcBef>
                <a:spcPts val="0"/>
              </a:spcBef>
              <a:spcAft>
                <a:spcPts val="800"/>
              </a:spcAft>
              <a:buFont typeface="Arial" pitchFamily="34" charset="0"/>
              <a:buChar char="•"/>
            </a:pPr>
            <a:r>
              <a:rPr lang="en-US" sz="1600" b="1" dirty="0" smtClean="0">
                <a:solidFill>
                  <a:schemeClr val="tx1">
                    <a:lumMod val="95000"/>
                    <a:lumOff val="5000"/>
                  </a:schemeClr>
                </a:solidFill>
                <a:latin typeface="Arial" pitchFamily="34" charset="0"/>
                <a:cs typeface="Arial" pitchFamily="34" charset="0"/>
              </a:rPr>
              <a:t>“Evidence-Based Comprehensive Program”</a:t>
            </a:r>
          </a:p>
          <a:p>
            <a:pPr marL="365760" indent="-182880" algn="l">
              <a:spcBef>
                <a:spcPts val="0"/>
              </a:spcBef>
              <a:spcAft>
                <a:spcPts val="800"/>
              </a:spcAft>
              <a:buFont typeface="Arial" pitchFamily="34" charset="0"/>
              <a:buChar char="•"/>
            </a:pPr>
            <a:r>
              <a:rPr lang="en-US" sz="1600" b="1" dirty="0" smtClean="0">
                <a:solidFill>
                  <a:schemeClr val="tx1">
                    <a:lumMod val="95000"/>
                    <a:lumOff val="5000"/>
                  </a:schemeClr>
                </a:solidFill>
                <a:latin typeface="Arial" pitchFamily="34" charset="0"/>
                <a:cs typeface="Arial" pitchFamily="34" charset="0"/>
              </a:rPr>
              <a:t>“Theory-Based Pregnancy, HIV, and Sexually Transmitted Disease Prevention Program”</a:t>
            </a:r>
            <a:endParaRPr lang="en-US" sz="1600" dirty="0" smtClean="0">
              <a:solidFill>
                <a:schemeClr val="tx1">
                  <a:lumMod val="95000"/>
                  <a:lumOff val="5000"/>
                </a:schemeClr>
              </a:solidFill>
              <a:latin typeface="Arial" pitchFamily="34" charset="0"/>
              <a:cs typeface="Arial" pitchFamily="34" charset="0"/>
            </a:endParaRPr>
          </a:p>
          <a:p>
            <a:pPr marL="365760" lvl="0" indent="-182880" algn="l">
              <a:spcBef>
                <a:spcPts val="0"/>
              </a:spcBef>
              <a:spcAft>
                <a:spcPts val="800"/>
              </a:spcAft>
              <a:buFont typeface="Arial" pitchFamily="34" charset="0"/>
              <a:buChar char="•"/>
            </a:pPr>
            <a:r>
              <a:rPr lang="en-US" sz="1600" b="1" dirty="0" smtClean="0">
                <a:solidFill>
                  <a:schemeClr val="tx1">
                    <a:lumMod val="95000"/>
                    <a:lumOff val="5000"/>
                  </a:schemeClr>
                </a:solidFill>
                <a:latin typeface="Arial" pitchFamily="34" charset="0"/>
                <a:cs typeface="Arial" pitchFamily="34" charset="0"/>
              </a:rPr>
              <a:t>“</a:t>
            </a:r>
            <a:r>
              <a:rPr lang="en-US" sz="1600" b="1" dirty="0">
                <a:solidFill>
                  <a:schemeClr val="tx1">
                    <a:lumMod val="95000"/>
                    <a:lumOff val="5000"/>
                  </a:schemeClr>
                </a:solidFill>
                <a:latin typeface="Arial" pitchFamily="34" charset="0"/>
                <a:cs typeface="Arial" pitchFamily="34" charset="0"/>
              </a:rPr>
              <a:t>grounded in </a:t>
            </a:r>
            <a:r>
              <a:rPr lang="en-US" sz="1600" b="1" dirty="0" smtClean="0">
                <a:solidFill>
                  <a:schemeClr val="tx1">
                    <a:lumMod val="95000"/>
                    <a:lumOff val="5000"/>
                  </a:schemeClr>
                </a:solidFill>
                <a:latin typeface="Arial" pitchFamily="34" charset="0"/>
                <a:cs typeface="Arial" pitchFamily="34" charset="0"/>
              </a:rPr>
              <a:t>theory” and “developed </a:t>
            </a:r>
            <a:r>
              <a:rPr lang="en-US" sz="1600" b="1" dirty="0">
                <a:solidFill>
                  <a:schemeClr val="tx1">
                    <a:lumMod val="95000"/>
                    <a:lumOff val="5000"/>
                  </a:schemeClr>
                </a:solidFill>
                <a:latin typeface="Arial" pitchFamily="34" charset="0"/>
                <a:cs typeface="Arial" pitchFamily="34" charset="0"/>
              </a:rPr>
              <a:t>to prevent teen pregnancy and sexually transmitted diseases (STDs), including HIV.” </a:t>
            </a:r>
            <a:endParaRPr lang="en-US" sz="1600" dirty="0">
              <a:solidFill>
                <a:schemeClr val="tx1">
                  <a:lumMod val="95000"/>
                  <a:lumOff val="5000"/>
                </a:schemeClr>
              </a:solidFill>
              <a:latin typeface="Arial" pitchFamily="34" charset="0"/>
              <a:cs typeface="Arial" pitchFamily="34" charset="0"/>
            </a:endParaRPr>
          </a:p>
          <a:p>
            <a:pPr marL="365760" lvl="0" indent="-182880" algn="l">
              <a:spcBef>
                <a:spcPts val="0"/>
              </a:spcBef>
              <a:spcAft>
                <a:spcPts val="1600"/>
              </a:spcAft>
              <a:buFont typeface="Arial" pitchFamily="34" charset="0"/>
              <a:buChar char="•"/>
            </a:pPr>
            <a:r>
              <a:rPr lang="en-US" sz="1600" b="1" dirty="0">
                <a:solidFill>
                  <a:schemeClr val="tx1">
                    <a:lumMod val="95000"/>
                    <a:lumOff val="5000"/>
                  </a:schemeClr>
                </a:solidFill>
                <a:latin typeface="Arial" pitchFamily="34" charset="0"/>
                <a:cs typeface="Arial" pitchFamily="34" charset="0"/>
              </a:rPr>
              <a:t> “emphasizes abstinence but also teaches students how to protect themselves from pregnancy and STDs using medically accurate information</a:t>
            </a:r>
            <a:r>
              <a:rPr lang="en-US" sz="1600" b="1" dirty="0" smtClean="0">
                <a:solidFill>
                  <a:schemeClr val="tx1">
                    <a:lumMod val="95000"/>
                    <a:lumOff val="5000"/>
                  </a:schemeClr>
                </a:solidFill>
                <a:latin typeface="Arial" pitchFamily="34" charset="0"/>
                <a:cs typeface="Arial" pitchFamily="34" charset="0"/>
              </a:rPr>
              <a:t>.”                                        </a:t>
            </a:r>
          </a:p>
          <a:p>
            <a:pPr lvl="0" indent="-182880" algn="l">
              <a:lnSpc>
                <a:spcPct val="120000"/>
              </a:lnSpc>
              <a:spcBef>
                <a:spcPts val="0"/>
              </a:spcBef>
            </a:pPr>
            <a:r>
              <a:rPr lang="en-US" sz="1600" b="1" dirty="0" smtClean="0">
                <a:solidFill>
                  <a:schemeClr val="tx1">
                    <a:lumMod val="95000"/>
                    <a:lumOff val="5000"/>
                  </a:schemeClr>
                </a:solidFill>
                <a:latin typeface="Arial" pitchFamily="34" charset="0"/>
                <a:cs typeface="Arial" pitchFamily="34" charset="0"/>
              </a:rPr>
              <a:t>ITG was </a:t>
            </a:r>
            <a:r>
              <a:rPr lang="en-US" sz="1600" b="1" dirty="0">
                <a:solidFill>
                  <a:schemeClr val="tx1">
                    <a:lumMod val="95000"/>
                    <a:lumOff val="5000"/>
                  </a:schemeClr>
                </a:solidFill>
                <a:latin typeface="Arial" pitchFamily="34" charset="0"/>
                <a:cs typeface="Arial" pitchFamily="34" charset="0"/>
              </a:rPr>
              <a:t>d</a:t>
            </a:r>
            <a:r>
              <a:rPr lang="en-US" sz="1600" b="1" dirty="0" smtClean="0">
                <a:solidFill>
                  <a:schemeClr val="tx1">
                    <a:lumMod val="95000"/>
                    <a:lumOff val="5000"/>
                  </a:schemeClr>
                </a:solidFill>
                <a:latin typeface="Arial" pitchFamily="34" charset="0"/>
                <a:cs typeface="Arial" pitchFamily="34" charset="0"/>
              </a:rPr>
              <a:t>eveloped at UT Prevention Research Center  </a:t>
            </a:r>
          </a:p>
          <a:p>
            <a:pPr lvl="0" indent="-182880" algn="r">
              <a:lnSpc>
                <a:spcPct val="120000"/>
              </a:lnSpc>
              <a:spcBef>
                <a:spcPts val="0"/>
              </a:spcBef>
              <a:spcAft>
                <a:spcPts val="1200"/>
              </a:spcAft>
            </a:pPr>
            <a:r>
              <a:rPr lang="en-US" sz="1400" b="1" dirty="0" smtClean="0">
                <a:solidFill>
                  <a:schemeClr val="tx1">
                    <a:lumMod val="95000"/>
                    <a:lumOff val="5000"/>
                  </a:schemeClr>
                </a:solidFill>
                <a:latin typeface="Arial" pitchFamily="34" charset="0"/>
                <a:cs typeface="Arial" pitchFamily="34" charset="0"/>
              </a:rPr>
              <a:t>Source:  </a:t>
            </a:r>
            <a:r>
              <a:rPr lang="en-US" sz="1400" b="1" u="sng" dirty="0" smtClean="0">
                <a:latin typeface="Arial" pitchFamily="34" charset="0"/>
                <a:cs typeface="Arial" pitchFamily="34" charset="0"/>
                <a:hlinkClick r:id="rId3"/>
              </a:rPr>
              <a:t>www.itsyourgame.org</a:t>
            </a:r>
            <a:endParaRPr lang="en-US" sz="1400" dirty="0" smtClean="0">
              <a:solidFill>
                <a:schemeClr val="tx1">
                  <a:lumMod val="95000"/>
                  <a:lumOff val="5000"/>
                </a:schemeClr>
              </a:solidFill>
            </a:endParaRPr>
          </a:p>
        </p:txBody>
      </p:sp>
      <p:sp>
        <p:nvSpPr>
          <p:cNvPr id="34818" name="AutoShape 2" descr="It's Your Game...Keep It Real"/>
          <p:cNvSpPr>
            <a:spLocks noChangeAspect="1" noChangeArrowheads="1"/>
          </p:cNvSpPr>
          <p:nvPr/>
        </p:nvSpPr>
        <p:spPr bwMode="auto">
          <a:xfrm>
            <a:off x="155575" y="-922338"/>
            <a:ext cx="2190750" cy="19335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4820" name="AutoShape 4" descr="It's Your Game...Keep It Real"/>
          <p:cNvSpPr>
            <a:spLocks noChangeAspect="1" noChangeArrowheads="1"/>
          </p:cNvSpPr>
          <p:nvPr/>
        </p:nvSpPr>
        <p:spPr bwMode="auto">
          <a:xfrm>
            <a:off x="155575" y="-922338"/>
            <a:ext cx="2190750" cy="19335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4822" name="AutoShape 6" descr="It's Your Game...Keep It Real"/>
          <p:cNvSpPr>
            <a:spLocks noChangeAspect="1" noChangeArrowheads="1"/>
          </p:cNvSpPr>
          <p:nvPr/>
        </p:nvSpPr>
        <p:spPr bwMode="auto">
          <a:xfrm>
            <a:off x="155575" y="-922338"/>
            <a:ext cx="2190750" cy="19335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4824" name="AutoShape 8" descr="It's Your Game...Keep It Real">
            <a:hlinkClick r:id="rId4"/>
          </p:cNvPr>
          <p:cNvSpPr>
            <a:spLocks noChangeAspect="1" noChangeArrowheads="1"/>
          </p:cNvSpPr>
          <p:nvPr/>
        </p:nvSpPr>
        <p:spPr bwMode="auto">
          <a:xfrm>
            <a:off x="28575" y="-1211263"/>
            <a:ext cx="2190750" cy="19335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 name="Picture 9" descr="It’s Your Game">
            <a:hlinkClick r:id="rId5"/>
          </p:cNvPr>
          <p:cNvPicPr/>
          <p:nvPr/>
        </p:nvPicPr>
        <p:blipFill>
          <a:blip r:embed="rId6" cstate="print"/>
          <a:srcRect/>
          <a:stretch>
            <a:fillRect/>
          </a:stretch>
        </p:blipFill>
        <p:spPr bwMode="auto">
          <a:xfrm>
            <a:off x="1066800" y="609600"/>
            <a:ext cx="2190750" cy="1504950"/>
          </a:xfrm>
          <a:prstGeom prst="rect">
            <a:avLst/>
          </a:prstGeom>
          <a:noFill/>
          <a:ln w="9525">
            <a:noFill/>
            <a:miter lim="800000"/>
            <a:headEnd/>
            <a:tailEnd/>
          </a:ln>
        </p:spPr>
      </p:pic>
      <p:sp>
        <p:nvSpPr>
          <p:cNvPr id="11" name="TextBox 10"/>
          <p:cNvSpPr txBox="1"/>
          <p:nvPr/>
        </p:nvSpPr>
        <p:spPr>
          <a:xfrm>
            <a:off x="1219200" y="2133600"/>
            <a:ext cx="1600200" cy="261610"/>
          </a:xfrm>
          <a:prstGeom prst="rect">
            <a:avLst/>
          </a:prstGeom>
          <a:noFill/>
        </p:spPr>
        <p:txBody>
          <a:bodyPr wrap="square" rtlCol="0">
            <a:spAutoFit/>
          </a:bodyPr>
          <a:lstStyle/>
          <a:p>
            <a:r>
              <a:rPr lang="en-US" sz="1100" b="1" dirty="0" smtClean="0">
                <a:latin typeface="Arial" pitchFamily="34" charset="0"/>
                <a:cs typeface="Arial" pitchFamily="34" charset="0"/>
              </a:rPr>
              <a:t>Logo on website</a:t>
            </a:r>
            <a:endParaRPr lang="en-US" sz="11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92162"/>
          </a:xfrm>
        </p:spPr>
        <p:txBody>
          <a:bodyPr>
            <a:normAutofit/>
          </a:bodyPr>
          <a:lstStyle/>
          <a:p>
            <a:r>
              <a:rPr lang="en-US" dirty="0" smtClean="0">
                <a:latin typeface="Arial Black" pitchFamily="34" charset="0"/>
              </a:rPr>
              <a:t>Role playing scripts</a:t>
            </a:r>
            <a:endParaRPr lang="en-US" sz="2700" b="1" dirty="0">
              <a:latin typeface="Arial" pitchFamily="34" charset="0"/>
              <a:cs typeface="Arial" pitchFamily="34" charset="0"/>
            </a:endParaRPr>
          </a:p>
        </p:txBody>
      </p:sp>
      <p:sp>
        <p:nvSpPr>
          <p:cNvPr id="3" name="Content Placeholder 2"/>
          <p:cNvSpPr>
            <a:spLocks noGrp="1"/>
          </p:cNvSpPr>
          <p:nvPr>
            <p:ph idx="1"/>
          </p:nvPr>
        </p:nvSpPr>
        <p:spPr>
          <a:xfrm>
            <a:off x="685800" y="1676400"/>
            <a:ext cx="8001000" cy="4373563"/>
          </a:xfrm>
        </p:spPr>
        <p:txBody>
          <a:bodyPr>
            <a:normAutofit/>
          </a:bodyPr>
          <a:lstStyle/>
          <a:p>
            <a:pPr marL="0" indent="0">
              <a:buNone/>
            </a:pPr>
            <a:r>
              <a:rPr lang="en-US" sz="3000" b="1" dirty="0" smtClean="0">
                <a:latin typeface="Arial" pitchFamily="34" charset="0"/>
                <a:cs typeface="Arial" pitchFamily="34" charset="0"/>
              </a:rPr>
              <a:t>Students call other students names like </a:t>
            </a:r>
            <a:r>
              <a:rPr lang="en-US" sz="3000" b="1" i="1" dirty="0" smtClean="0">
                <a:solidFill>
                  <a:srgbClr val="000099"/>
                </a:solidFill>
                <a:latin typeface="Arial" pitchFamily="34" charset="0"/>
                <a:cs typeface="Arial" pitchFamily="34" charset="0"/>
              </a:rPr>
              <a:t>ho, slut, lame</a:t>
            </a:r>
            <a:r>
              <a:rPr lang="en-US" sz="3000" b="1" i="1" dirty="0">
                <a:solidFill>
                  <a:srgbClr val="000099"/>
                </a:solidFill>
                <a:latin typeface="Arial" pitchFamily="34" charset="0"/>
                <a:cs typeface="Arial" pitchFamily="34" charset="0"/>
              </a:rPr>
              <a:t>, sleazy, loser, idiot</a:t>
            </a:r>
            <a:r>
              <a:rPr lang="en-US" sz="3000" b="1" i="1" dirty="0" smtClean="0">
                <a:latin typeface="Arial" pitchFamily="34" charset="0"/>
                <a:cs typeface="Arial" pitchFamily="34" charset="0"/>
              </a:rPr>
              <a:t>, </a:t>
            </a:r>
            <a:r>
              <a:rPr lang="en-US" sz="3000" b="1" dirty="0" smtClean="0">
                <a:latin typeface="Arial" pitchFamily="34" charset="0"/>
                <a:cs typeface="Arial" pitchFamily="34" charset="0"/>
              </a:rPr>
              <a:t>and</a:t>
            </a:r>
            <a:r>
              <a:rPr lang="en-US" sz="3000" b="1" i="1" dirty="0" smtClean="0">
                <a:latin typeface="Arial" pitchFamily="34" charset="0"/>
                <a:cs typeface="Arial" pitchFamily="34" charset="0"/>
              </a:rPr>
              <a:t> </a:t>
            </a:r>
            <a:r>
              <a:rPr lang="en-US" sz="3000" b="1" i="1" dirty="0" smtClean="0">
                <a:solidFill>
                  <a:srgbClr val="000099"/>
                </a:solidFill>
                <a:latin typeface="Arial" pitchFamily="34" charset="0"/>
                <a:cs typeface="Arial" pitchFamily="34" charset="0"/>
              </a:rPr>
              <a:t>gay</a:t>
            </a:r>
            <a:r>
              <a:rPr lang="en-US" sz="3000" b="1" dirty="0" smtClean="0">
                <a:solidFill>
                  <a:srgbClr val="000099"/>
                </a:solidFill>
                <a:latin typeface="Arial" pitchFamily="34" charset="0"/>
                <a:cs typeface="Arial" pitchFamily="34" charset="0"/>
              </a:rPr>
              <a:t>.</a:t>
            </a:r>
          </a:p>
          <a:p>
            <a:pPr marL="0" indent="0">
              <a:buNone/>
            </a:pPr>
            <a:endParaRPr lang="en-US" sz="1000" b="1" dirty="0" smtClean="0">
              <a:latin typeface="Arial" pitchFamily="34" charset="0"/>
              <a:cs typeface="Arial" pitchFamily="34" charset="0"/>
            </a:endParaRPr>
          </a:p>
          <a:p>
            <a:pPr>
              <a:spcAft>
                <a:spcPts val="1200"/>
              </a:spcAft>
              <a:buNone/>
            </a:pPr>
            <a:r>
              <a:rPr lang="en-US" sz="2800" b="1" dirty="0" smtClean="0">
                <a:solidFill>
                  <a:schemeClr val="tx1">
                    <a:lumMod val="95000"/>
                    <a:lumOff val="5000"/>
                  </a:schemeClr>
                </a:solidFill>
                <a:latin typeface="Arial" pitchFamily="34" charset="0"/>
                <a:cs typeface="Arial" pitchFamily="34" charset="0"/>
              </a:rPr>
              <a:t>“Evidence-Based script lines,” such as:</a:t>
            </a:r>
          </a:p>
          <a:p>
            <a:pPr marL="365760" indent="-182880">
              <a:spcBef>
                <a:spcPts val="0"/>
              </a:spcBef>
              <a:spcAft>
                <a:spcPts val="1400"/>
              </a:spcAft>
              <a:buNone/>
            </a:pPr>
            <a:r>
              <a:rPr lang="en-US" sz="2600" b="1" dirty="0" smtClean="0">
                <a:latin typeface="Arial" pitchFamily="34" charset="0"/>
                <a:cs typeface="Arial" pitchFamily="34" charset="0"/>
              </a:rPr>
              <a:t>	</a:t>
            </a:r>
            <a:r>
              <a:rPr lang="en-US" sz="2600" b="1" dirty="0" smtClean="0">
                <a:solidFill>
                  <a:srgbClr val="0070C0"/>
                </a:solidFill>
                <a:latin typeface="Arial" pitchFamily="34" charset="0"/>
                <a:cs typeface="Arial" pitchFamily="34" charset="0"/>
              </a:rPr>
              <a:t>“</a:t>
            </a:r>
            <a:r>
              <a:rPr lang="en-US" sz="2600" b="1" dirty="0" smtClean="0">
                <a:solidFill>
                  <a:srgbClr val="000099"/>
                </a:solidFill>
                <a:latin typeface="Arial" pitchFamily="34" charset="0"/>
                <a:cs typeface="Arial" pitchFamily="34" charset="0"/>
              </a:rPr>
              <a:t>Oh </a:t>
            </a:r>
            <a:r>
              <a:rPr lang="en-US" sz="2600" b="1" dirty="0">
                <a:solidFill>
                  <a:srgbClr val="000099"/>
                </a:solidFill>
                <a:latin typeface="Arial" pitchFamily="34" charset="0"/>
                <a:cs typeface="Arial" pitchFamily="34" charset="0"/>
              </a:rPr>
              <a:t>my God” and “This </a:t>
            </a:r>
            <a:r>
              <a:rPr lang="en-US" sz="2600" b="1" dirty="0" smtClean="0">
                <a:solidFill>
                  <a:srgbClr val="000099"/>
                </a:solidFill>
                <a:latin typeface="Arial" pitchFamily="34" charset="0"/>
                <a:cs typeface="Arial" pitchFamily="34" charset="0"/>
              </a:rPr>
              <a:t>sucks.”  </a:t>
            </a:r>
          </a:p>
          <a:p>
            <a:pPr marL="365760" indent="-182880">
              <a:spcBef>
                <a:spcPts val="0"/>
              </a:spcBef>
              <a:spcAft>
                <a:spcPts val="1400"/>
              </a:spcAft>
              <a:buNone/>
            </a:pPr>
            <a:r>
              <a:rPr lang="en-US" sz="2600" b="1" dirty="0" smtClean="0">
                <a:solidFill>
                  <a:srgbClr val="000099"/>
                </a:solidFill>
                <a:latin typeface="Arial" pitchFamily="34" charset="0"/>
                <a:cs typeface="Arial" pitchFamily="34" charset="0"/>
              </a:rPr>
              <a:t>	“</a:t>
            </a:r>
            <a:r>
              <a:rPr lang="en-US" sz="2600" b="1" dirty="0">
                <a:solidFill>
                  <a:srgbClr val="000099"/>
                </a:solidFill>
                <a:latin typeface="Arial" pitchFamily="34" charset="0"/>
                <a:cs typeface="Arial" pitchFamily="34" charset="0"/>
              </a:rPr>
              <a:t>They were making out and he </a:t>
            </a:r>
            <a:r>
              <a:rPr lang="en-US" sz="2600" b="1" dirty="0" smtClean="0">
                <a:solidFill>
                  <a:srgbClr val="000099"/>
                </a:solidFill>
                <a:latin typeface="Arial" pitchFamily="34" charset="0"/>
                <a:cs typeface="Arial" pitchFamily="34" charset="0"/>
              </a:rPr>
              <a:t>started feeling </a:t>
            </a:r>
            <a:r>
              <a:rPr lang="en-US" sz="2600" b="1" dirty="0">
                <a:solidFill>
                  <a:srgbClr val="000099"/>
                </a:solidFill>
                <a:latin typeface="Arial" pitchFamily="34" charset="0"/>
                <a:cs typeface="Arial" pitchFamily="34" charset="0"/>
              </a:rPr>
              <a:t>on her, you know, </a:t>
            </a:r>
            <a:r>
              <a:rPr lang="en-US" sz="2600" b="1" dirty="0" smtClean="0">
                <a:solidFill>
                  <a:srgbClr val="000099"/>
                </a:solidFill>
                <a:latin typeface="Arial" pitchFamily="34" charset="0"/>
                <a:cs typeface="Arial" pitchFamily="34" charset="0"/>
              </a:rPr>
              <a:t>‘down </a:t>
            </a:r>
            <a:r>
              <a:rPr lang="en-US" sz="2600" b="1" dirty="0">
                <a:solidFill>
                  <a:srgbClr val="000099"/>
                </a:solidFill>
                <a:latin typeface="Arial" pitchFamily="34" charset="0"/>
                <a:cs typeface="Arial" pitchFamily="34" charset="0"/>
              </a:rPr>
              <a:t>there</a:t>
            </a:r>
            <a:r>
              <a:rPr lang="en-US" sz="2600" b="1" dirty="0" smtClean="0">
                <a:solidFill>
                  <a:srgbClr val="000099"/>
                </a:solidFill>
                <a:latin typeface="Arial" pitchFamily="34" charset="0"/>
                <a:cs typeface="Arial" pitchFamily="34" charset="0"/>
              </a:rPr>
              <a:t>.’”</a:t>
            </a:r>
          </a:p>
          <a:p>
            <a:pPr marL="365760" indent="-182880">
              <a:spcBef>
                <a:spcPts val="0"/>
              </a:spcBef>
              <a:spcAft>
                <a:spcPts val="1200"/>
              </a:spcAft>
              <a:buNone/>
            </a:pPr>
            <a:r>
              <a:rPr lang="en-US" sz="2600" b="1" dirty="0" smtClean="0">
                <a:solidFill>
                  <a:srgbClr val="000099"/>
                </a:solidFill>
                <a:latin typeface="Arial" pitchFamily="34" charset="0"/>
                <a:cs typeface="Arial" pitchFamily="34" charset="0"/>
              </a:rPr>
              <a:t>	“And </a:t>
            </a:r>
            <a:r>
              <a:rPr lang="en-US" sz="2600" b="1" dirty="0">
                <a:solidFill>
                  <a:srgbClr val="000099"/>
                </a:solidFill>
                <a:latin typeface="Arial" pitchFamily="34" charset="0"/>
                <a:cs typeface="Arial" pitchFamily="34" charset="0"/>
              </a:rPr>
              <a:t>then she started to feel on him, too</a:t>
            </a:r>
            <a:r>
              <a:rPr lang="en-US" sz="2600" b="1" dirty="0" smtClean="0">
                <a:solidFill>
                  <a:srgbClr val="000099"/>
                </a:solidFill>
                <a:latin typeface="Arial" pitchFamily="34" charset="0"/>
                <a:cs typeface="Arial" pitchFamily="34" charset="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It’s Your Game</a:t>
            </a:r>
            <a:endParaRPr lang="en-US" dirty="0">
              <a:latin typeface="Arial Black" pitchFamily="34" charset="0"/>
            </a:endParaRPr>
          </a:p>
        </p:txBody>
      </p:sp>
      <p:sp>
        <p:nvSpPr>
          <p:cNvPr id="3" name="Content Placeholder 2"/>
          <p:cNvSpPr>
            <a:spLocks noGrp="1"/>
          </p:cNvSpPr>
          <p:nvPr>
            <p:ph idx="1"/>
          </p:nvPr>
        </p:nvSpPr>
        <p:spPr/>
        <p:txBody>
          <a:bodyPr>
            <a:normAutofit/>
          </a:bodyPr>
          <a:lstStyle/>
          <a:p>
            <a:pPr marL="0" indent="-457200">
              <a:spcBef>
                <a:spcPts val="0"/>
              </a:spcBef>
              <a:buNone/>
            </a:pPr>
            <a:r>
              <a:rPr lang="en-US" sz="2400" b="1" dirty="0" smtClean="0">
                <a:latin typeface="Arial" pitchFamily="34" charset="0"/>
                <a:cs typeface="Arial" pitchFamily="34" charset="0"/>
              </a:rPr>
              <a:t>Does </a:t>
            </a:r>
            <a:r>
              <a:rPr lang="en-US" sz="2400" b="1" u="sng" dirty="0" smtClean="0">
                <a:latin typeface="Arial" pitchFamily="34" charset="0"/>
                <a:cs typeface="Arial" pitchFamily="34" charset="0"/>
              </a:rPr>
              <a:t>not</a:t>
            </a:r>
            <a:r>
              <a:rPr lang="en-US" sz="2400" b="1" dirty="0" smtClean="0">
                <a:latin typeface="Arial" pitchFamily="34" charset="0"/>
                <a:cs typeface="Arial" pitchFamily="34" charset="0"/>
              </a:rPr>
              <a:t> comply with the law (TEC 28) which mandates that human sexuality instruction must:</a:t>
            </a:r>
          </a:p>
          <a:p>
            <a:pPr marL="0" indent="-457200">
              <a:spcBef>
                <a:spcPts val="0"/>
              </a:spcBef>
              <a:buNone/>
            </a:pPr>
            <a:endParaRPr lang="en-US" sz="2400" b="1" dirty="0" smtClean="0">
              <a:latin typeface="Arial" pitchFamily="34" charset="0"/>
              <a:cs typeface="Arial" pitchFamily="34" charset="0"/>
            </a:endParaRPr>
          </a:p>
          <a:p>
            <a:pPr indent="-365760">
              <a:spcBef>
                <a:spcPts val="0"/>
              </a:spcBef>
            </a:pPr>
            <a:r>
              <a:rPr lang="en-US" sz="2400" b="1" dirty="0" smtClean="0">
                <a:solidFill>
                  <a:srgbClr val="000099"/>
                </a:solidFill>
                <a:latin typeface="Arial" pitchFamily="34" charset="0"/>
                <a:cs typeface="Arial" pitchFamily="34" charset="0"/>
              </a:rPr>
              <a:t>“present </a:t>
            </a:r>
            <a:r>
              <a:rPr lang="en-US" sz="2400" b="1" dirty="0">
                <a:solidFill>
                  <a:srgbClr val="000099"/>
                </a:solidFill>
                <a:latin typeface="Arial" pitchFamily="34" charset="0"/>
                <a:cs typeface="Arial" pitchFamily="34" charset="0"/>
              </a:rPr>
              <a:t>abstinence from sexual activity as the preferred choice of behavior in relationship to all sexual activity for unmarried persons of school </a:t>
            </a:r>
            <a:r>
              <a:rPr lang="en-US" sz="2400" b="1" dirty="0" smtClean="0">
                <a:solidFill>
                  <a:srgbClr val="000099"/>
                </a:solidFill>
                <a:latin typeface="Arial" pitchFamily="34" charset="0"/>
                <a:cs typeface="Arial" pitchFamily="34" charset="0"/>
              </a:rPr>
              <a:t>age”</a:t>
            </a:r>
          </a:p>
          <a:p>
            <a:pPr indent="-365760">
              <a:spcBef>
                <a:spcPts val="0"/>
              </a:spcBef>
              <a:buNone/>
            </a:pPr>
            <a:endParaRPr lang="en-US" sz="2400" dirty="0" smtClean="0">
              <a:solidFill>
                <a:srgbClr val="000099"/>
              </a:solidFill>
              <a:latin typeface="Arial" pitchFamily="34" charset="0"/>
              <a:cs typeface="Arial" pitchFamily="34" charset="0"/>
            </a:endParaRPr>
          </a:p>
          <a:p>
            <a:pPr indent="-365760">
              <a:spcBef>
                <a:spcPts val="0"/>
              </a:spcBef>
            </a:pPr>
            <a:r>
              <a:rPr lang="en-US" sz="2400" b="1" dirty="0" smtClean="0">
                <a:solidFill>
                  <a:srgbClr val="000099"/>
                </a:solidFill>
                <a:latin typeface="Arial" pitchFamily="34" charset="0"/>
                <a:cs typeface="Arial" pitchFamily="34" charset="0"/>
              </a:rPr>
              <a:t>“devote </a:t>
            </a:r>
            <a:r>
              <a:rPr lang="en-US" sz="2400" b="1" dirty="0">
                <a:solidFill>
                  <a:srgbClr val="000099"/>
                </a:solidFill>
                <a:latin typeface="Arial" pitchFamily="34" charset="0"/>
                <a:cs typeface="Arial" pitchFamily="34" charset="0"/>
              </a:rPr>
              <a:t>more attention to abstinence from sexual activity than to any other </a:t>
            </a:r>
            <a:r>
              <a:rPr lang="en-US" sz="2400" b="1" dirty="0" smtClean="0">
                <a:solidFill>
                  <a:srgbClr val="000099"/>
                </a:solidFill>
                <a:latin typeface="Arial" pitchFamily="34" charset="0"/>
                <a:cs typeface="Arial" pitchFamily="34" charset="0"/>
              </a:rPr>
              <a:t>behavior” </a:t>
            </a:r>
            <a:endParaRPr lang="en-US" sz="2400" dirty="0">
              <a:solidFill>
                <a:srgbClr val="000099"/>
              </a:solidFill>
              <a:latin typeface="Arial" pitchFamily="34" charset="0"/>
              <a:cs typeface="Arial" pitchFamily="34" charset="0"/>
            </a:endParaRPr>
          </a:p>
          <a:p>
            <a:endParaRPr lang="en-US" sz="24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a:bodyPr>
          <a:lstStyle/>
          <a:p>
            <a:pPr marL="0" indent="0"/>
            <a:r>
              <a:rPr lang="en-US" sz="4000" dirty="0" smtClean="0">
                <a:latin typeface="Arial Black" pitchFamily="34" charset="0"/>
                <a:cs typeface="Arial" pitchFamily="34" charset="0"/>
              </a:rPr>
              <a:t>Role play lines </a:t>
            </a:r>
            <a:r>
              <a:rPr lang="en-US" dirty="0" smtClean="0">
                <a:latin typeface="Arial Black" pitchFamily="34" charset="0"/>
                <a:cs typeface="Arial" pitchFamily="34" charset="0"/>
              </a:rPr>
              <a:t>- </a:t>
            </a:r>
            <a:r>
              <a:rPr lang="en-US" sz="2800" i="1" dirty="0">
                <a:latin typeface="Arial Black" pitchFamily="34" charset="0"/>
                <a:cs typeface="Arial" pitchFamily="34" charset="0"/>
              </a:rPr>
              <a:t>E</a:t>
            </a:r>
            <a:r>
              <a:rPr lang="en-US" sz="2800" i="1" dirty="0" smtClean="0">
                <a:latin typeface="Arial Black" pitchFamily="34" charset="0"/>
                <a:cs typeface="Arial" pitchFamily="34" charset="0"/>
              </a:rPr>
              <a:t>xcerpts</a:t>
            </a:r>
            <a:endParaRPr lang="en-US" sz="2800" i="1" dirty="0">
              <a:latin typeface="Arial Black" pitchFamily="34" charset="0"/>
              <a:cs typeface="Arial" pitchFamily="34" charset="0"/>
            </a:endParaRPr>
          </a:p>
        </p:txBody>
      </p:sp>
      <p:sp>
        <p:nvSpPr>
          <p:cNvPr id="3" name="Content Placeholder 2"/>
          <p:cNvSpPr>
            <a:spLocks noGrp="1"/>
          </p:cNvSpPr>
          <p:nvPr>
            <p:ph idx="1"/>
          </p:nvPr>
        </p:nvSpPr>
        <p:spPr>
          <a:xfrm>
            <a:off x="685800" y="1447800"/>
            <a:ext cx="3733800" cy="4678363"/>
          </a:xfrm>
        </p:spPr>
        <p:txBody>
          <a:bodyPr>
            <a:normAutofit fontScale="62500" lnSpcReduction="20000"/>
          </a:bodyPr>
          <a:lstStyle/>
          <a:p>
            <a:pPr marL="0" indent="0">
              <a:buNone/>
            </a:pPr>
            <a:endParaRPr lang="en-US" sz="1500" b="1" dirty="0">
              <a:latin typeface="Arial" pitchFamily="34" charset="0"/>
              <a:cs typeface="Arial" pitchFamily="34" charset="0"/>
            </a:endParaRPr>
          </a:p>
          <a:p>
            <a:pPr marL="0" indent="0">
              <a:spcAft>
                <a:spcPts val="1200"/>
              </a:spcAft>
              <a:buNone/>
            </a:pPr>
            <a:r>
              <a:rPr lang="en-US" b="1" dirty="0" smtClean="0">
                <a:solidFill>
                  <a:srgbClr val="000099"/>
                </a:solidFill>
                <a:latin typeface="Arial" pitchFamily="34" charset="0"/>
                <a:cs typeface="Arial" pitchFamily="34" charset="0"/>
              </a:rPr>
              <a:t>“People </a:t>
            </a:r>
            <a:r>
              <a:rPr lang="en-US" b="1" dirty="0">
                <a:solidFill>
                  <a:srgbClr val="000099"/>
                </a:solidFill>
                <a:latin typeface="Arial" pitchFamily="34" charset="0"/>
                <a:cs typeface="Arial" pitchFamily="34" charset="0"/>
              </a:rPr>
              <a:t>are talking about me behind my back, calling me a slut and a ho.”</a:t>
            </a:r>
            <a:endParaRPr lang="en-US" b="1" dirty="0" smtClean="0">
              <a:solidFill>
                <a:srgbClr val="000099"/>
              </a:solidFill>
              <a:latin typeface="Arial" pitchFamily="34" charset="0"/>
              <a:cs typeface="Arial" pitchFamily="34" charset="0"/>
            </a:endParaRPr>
          </a:p>
          <a:p>
            <a:pPr marL="0" indent="0">
              <a:spcAft>
                <a:spcPts val="1200"/>
              </a:spcAft>
              <a:buNone/>
            </a:pPr>
            <a:r>
              <a:rPr lang="en-US" b="1" dirty="0" smtClean="0">
                <a:solidFill>
                  <a:srgbClr val="000099"/>
                </a:solidFill>
                <a:latin typeface="Arial" pitchFamily="34" charset="0"/>
                <a:cs typeface="Arial" pitchFamily="34" charset="0"/>
              </a:rPr>
              <a:t>“I </a:t>
            </a:r>
            <a:r>
              <a:rPr lang="en-US" b="1" dirty="0">
                <a:solidFill>
                  <a:srgbClr val="000099"/>
                </a:solidFill>
                <a:latin typeface="Arial" pitchFamily="34" charset="0"/>
                <a:cs typeface="Arial" pitchFamily="34" charset="0"/>
              </a:rPr>
              <a:t>just found out that Rosa’s pregnant.  I wish I could call her a slut.”</a:t>
            </a:r>
            <a:endParaRPr lang="en-US" b="1" dirty="0" smtClean="0">
              <a:solidFill>
                <a:srgbClr val="000099"/>
              </a:solidFill>
              <a:latin typeface="Arial" pitchFamily="34" charset="0"/>
              <a:cs typeface="Arial" pitchFamily="34" charset="0"/>
            </a:endParaRPr>
          </a:p>
          <a:p>
            <a:pPr marL="0" indent="0">
              <a:spcAft>
                <a:spcPts val="1200"/>
              </a:spcAft>
              <a:buNone/>
            </a:pPr>
            <a:r>
              <a:rPr lang="en-US" b="1" dirty="0" smtClean="0">
                <a:solidFill>
                  <a:srgbClr val="000099"/>
                </a:solidFill>
                <a:latin typeface="Arial" pitchFamily="34" charset="0"/>
                <a:cs typeface="Arial" pitchFamily="34" charset="0"/>
              </a:rPr>
              <a:t> </a:t>
            </a:r>
            <a:r>
              <a:rPr lang="en-US" b="1" dirty="0">
                <a:solidFill>
                  <a:srgbClr val="000099"/>
                </a:solidFill>
                <a:latin typeface="Arial" pitchFamily="34" charset="0"/>
                <a:cs typeface="Arial" pitchFamily="34" charset="0"/>
              </a:rPr>
              <a:t>“Well, I was at a party a couple of weeks ago, and I, ah, ended up having sex with this guy.”</a:t>
            </a:r>
            <a:endParaRPr lang="en-US" b="1" dirty="0" smtClean="0">
              <a:solidFill>
                <a:srgbClr val="000099"/>
              </a:solidFill>
              <a:latin typeface="Arial" pitchFamily="34" charset="0"/>
              <a:cs typeface="Arial" pitchFamily="34" charset="0"/>
            </a:endParaRPr>
          </a:p>
          <a:p>
            <a:pPr marL="0" indent="0">
              <a:spcAft>
                <a:spcPts val="800"/>
              </a:spcAft>
              <a:buNone/>
            </a:pPr>
            <a:r>
              <a:rPr lang="en-US" b="1" dirty="0" smtClean="0">
                <a:solidFill>
                  <a:srgbClr val="000099"/>
                </a:solidFill>
                <a:latin typeface="Arial" pitchFamily="34" charset="0"/>
                <a:cs typeface="Arial" pitchFamily="34" charset="0"/>
              </a:rPr>
              <a:t>“They </a:t>
            </a:r>
            <a:r>
              <a:rPr lang="en-US" b="1" dirty="0">
                <a:solidFill>
                  <a:srgbClr val="000099"/>
                </a:solidFill>
                <a:latin typeface="Arial" pitchFamily="34" charset="0"/>
                <a:cs typeface="Arial" pitchFamily="34" charset="0"/>
              </a:rPr>
              <a:t>were making out and he started feeling on her, you know, “down there.” And then she started to feel on him, too</a:t>
            </a:r>
            <a:r>
              <a:rPr lang="en-US" b="1" dirty="0" smtClean="0">
                <a:solidFill>
                  <a:srgbClr val="000099"/>
                </a:solidFill>
                <a:latin typeface="Arial" pitchFamily="34" charset="0"/>
                <a:cs typeface="Arial" pitchFamily="34" charset="0"/>
              </a:rPr>
              <a:t>.”</a:t>
            </a:r>
          </a:p>
        </p:txBody>
      </p:sp>
      <p:sp>
        <p:nvSpPr>
          <p:cNvPr id="4" name="Content Placeholder 2"/>
          <p:cNvSpPr txBox="1">
            <a:spLocks/>
          </p:cNvSpPr>
          <p:nvPr/>
        </p:nvSpPr>
        <p:spPr>
          <a:xfrm>
            <a:off x="4800600" y="1447800"/>
            <a:ext cx="3733800" cy="4953000"/>
          </a:xfrm>
          <a:prstGeom prst="rect">
            <a:avLst/>
          </a:prstGeom>
        </p:spPr>
        <p:txBody>
          <a:bodyPr vert="horz" lIns="91440" tIns="45720" rIns="91440" bIns="45720" rtlCol="0">
            <a:normAutofit fontScale="55000" lnSpcReduction="200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5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ct val="20000"/>
              </a:spcBef>
              <a:spcAft>
                <a:spcPts val="1200"/>
              </a:spcAft>
              <a:buClrTx/>
              <a:buSzTx/>
              <a:buFont typeface="Arial" pitchFamily="34" charset="0"/>
              <a:buNone/>
              <a:tabLst/>
              <a:defRPr/>
            </a:pPr>
            <a:r>
              <a:rPr kumimoji="0" lang="en-US" sz="3600" b="1" i="0" u="none" strike="noStrike" kern="1200" cap="none" spc="0" normalizeH="0" baseline="0" noProof="0" dirty="0" smtClean="0">
                <a:ln>
                  <a:noFill/>
                </a:ln>
                <a:solidFill>
                  <a:srgbClr val="000099"/>
                </a:solidFill>
                <a:effectLst/>
                <a:uLnTx/>
                <a:uFillTx/>
                <a:latin typeface="Arial" pitchFamily="34" charset="0"/>
                <a:ea typeface="+mn-ea"/>
                <a:cs typeface="Arial" pitchFamily="34" charset="0"/>
              </a:rPr>
              <a:t>“She is really hot and I’ve been thinking that maybe it will be OK to mess around a little more than just kissing.”</a:t>
            </a:r>
          </a:p>
          <a:p>
            <a:pPr marL="0" marR="0" lvl="0" indent="0" algn="l" defTabSz="914400" rtl="0" eaLnBrk="1" fontAlgn="auto" latinLnBrk="0" hangingPunct="1">
              <a:lnSpc>
                <a:spcPct val="100000"/>
              </a:lnSpc>
              <a:spcBef>
                <a:spcPct val="20000"/>
              </a:spcBef>
              <a:spcAft>
                <a:spcPts val="1200"/>
              </a:spcAft>
              <a:buClrTx/>
              <a:buSzTx/>
              <a:buFont typeface="Arial" pitchFamily="34" charset="0"/>
              <a:buNone/>
              <a:tabLst/>
              <a:defRPr/>
            </a:pPr>
            <a:r>
              <a:rPr kumimoji="0" lang="en-US" sz="3600" b="1" i="0" u="none" strike="noStrike" kern="1200" cap="none" spc="0" normalizeH="0" baseline="0" noProof="0" dirty="0" smtClean="0">
                <a:ln>
                  <a:noFill/>
                </a:ln>
                <a:solidFill>
                  <a:srgbClr val="000099"/>
                </a:solidFill>
                <a:effectLst/>
                <a:uLnTx/>
                <a:uFillTx/>
                <a:latin typeface="Arial" pitchFamily="34" charset="0"/>
                <a:ea typeface="+mn-ea"/>
                <a:cs typeface="Arial" pitchFamily="34" charset="0"/>
              </a:rPr>
              <a:t>“I think we should do more than just kissing and touching.”</a:t>
            </a:r>
          </a:p>
          <a:p>
            <a:pPr marL="0" marR="0" lvl="0" indent="0" algn="l" defTabSz="914400" rtl="0" eaLnBrk="1" fontAlgn="auto" latinLnBrk="0" hangingPunct="1">
              <a:lnSpc>
                <a:spcPct val="100000"/>
              </a:lnSpc>
              <a:spcBef>
                <a:spcPct val="20000"/>
              </a:spcBef>
              <a:spcAft>
                <a:spcPts val="1200"/>
              </a:spcAft>
              <a:buClrTx/>
              <a:buSzTx/>
              <a:buFont typeface="Arial" pitchFamily="34" charset="0"/>
              <a:buNone/>
              <a:tabLst/>
              <a:defRPr/>
            </a:pPr>
            <a:r>
              <a:rPr kumimoji="0" lang="en-US" sz="3600" b="1" i="0" u="none" strike="noStrike" kern="1200" cap="none" spc="0" normalizeH="0" baseline="0" noProof="0" dirty="0" smtClean="0">
                <a:ln>
                  <a:noFill/>
                </a:ln>
                <a:solidFill>
                  <a:srgbClr val="000099"/>
                </a:solidFill>
                <a:effectLst/>
                <a:uLnTx/>
                <a:uFillTx/>
                <a:latin typeface="Arial" pitchFamily="34" charset="0"/>
                <a:ea typeface="+mn-ea"/>
                <a:cs typeface="Arial" pitchFamily="34" charset="0"/>
              </a:rPr>
              <a:t>“I just feel so close to you.  That’s why I want to have sex with you.” </a:t>
            </a:r>
          </a:p>
          <a:p>
            <a:pPr marL="0" marR="0" lvl="0" indent="0" algn="l" defTabSz="914400" rtl="0" eaLnBrk="1" fontAlgn="auto" latinLnBrk="0" hangingPunct="1">
              <a:lnSpc>
                <a:spcPct val="100000"/>
              </a:lnSpc>
              <a:spcBef>
                <a:spcPct val="20000"/>
              </a:spcBef>
              <a:spcAft>
                <a:spcPts val="1200"/>
              </a:spcAft>
              <a:buClrTx/>
              <a:buSzTx/>
              <a:buFont typeface="Arial" pitchFamily="34" charset="0"/>
              <a:buNone/>
              <a:tabLst/>
              <a:defRPr/>
            </a:pPr>
            <a:r>
              <a:rPr kumimoji="0" lang="en-US" sz="3600" b="1" i="0" u="none" strike="noStrike" kern="1200" cap="none" spc="0" normalizeH="0" baseline="0" noProof="0" dirty="0" smtClean="0">
                <a:ln>
                  <a:noFill/>
                </a:ln>
                <a:solidFill>
                  <a:srgbClr val="000099"/>
                </a:solidFill>
                <a:effectLst/>
                <a:uLnTx/>
                <a:uFillTx/>
                <a:latin typeface="Arial" pitchFamily="34" charset="0"/>
                <a:ea typeface="+mn-ea"/>
                <a:cs typeface="Arial" pitchFamily="34" charset="0"/>
              </a:rPr>
              <a:t>“If we use a condom, it will spoil the mood.”</a:t>
            </a:r>
          </a:p>
          <a:p>
            <a:pPr marL="0" marR="0" lvl="0" indent="0" algn="l" defTabSz="914400" rtl="0" eaLnBrk="1" fontAlgn="auto" latinLnBrk="0" hangingPunct="1">
              <a:lnSpc>
                <a:spcPct val="100000"/>
              </a:lnSpc>
              <a:spcBef>
                <a:spcPct val="20000"/>
              </a:spcBef>
              <a:spcAft>
                <a:spcPts val="800"/>
              </a:spcAft>
              <a:buClrTx/>
              <a:buSzTx/>
              <a:buFont typeface="Arial" pitchFamily="34" charset="0"/>
              <a:buNone/>
              <a:tabLst/>
              <a:defRPr/>
            </a:pPr>
            <a:r>
              <a:rPr kumimoji="0" lang="en-US" sz="3600" b="1" i="0" u="none" strike="noStrike" kern="1200" cap="none" spc="0" normalizeH="0" baseline="0" noProof="0" dirty="0" smtClean="0">
                <a:ln>
                  <a:noFill/>
                </a:ln>
                <a:solidFill>
                  <a:srgbClr val="000099"/>
                </a:solidFill>
                <a:effectLst/>
                <a:uLnTx/>
                <a:uFillTx/>
                <a:latin typeface="Arial" pitchFamily="34" charset="0"/>
                <a:ea typeface="+mn-ea"/>
                <a:cs typeface="Arial" pitchFamily="34" charset="0"/>
              </a:rPr>
              <a:t>“You just need to do it, and then you’ll realize sex is no big deal.”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cs typeface="Arial" pitchFamily="34" charset="0"/>
              </a:rPr>
              <a:t>Students are not </a:t>
            </a:r>
            <a:br>
              <a:rPr lang="en-US" sz="3200" dirty="0" smtClean="0">
                <a:latin typeface="Arial Black" pitchFamily="34" charset="0"/>
                <a:cs typeface="Arial" pitchFamily="34" charset="0"/>
              </a:rPr>
            </a:br>
            <a:r>
              <a:rPr lang="en-US" sz="3200" dirty="0" smtClean="0">
                <a:latin typeface="Arial Black" pitchFamily="34" charset="0"/>
                <a:cs typeface="Arial" pitchFamily="34" charset="0"/>
              </a:rPr>
              <a:t>directed to their parents</a:t>
            </a:r>
            <a:endParaRPr lang="en-US" sz="3200" dirty="0">
              <a:latin typeface="Arial Black" pitchFamily="34" charset="0"/>
              <a:cs typeface="Arial" pitchFamily="34" charset="0"/>
            </a:endParaRPr>
          </a:p>
        </p:txBody>
      </p:sp>
      <p:sp>
        <p:nvSpPr>
          <p:cNvPr id="3" name="Content Placeholder 2"/>
          <p:cNvSpPr>
            <a:spLocks noGrp="1"/>
          </p:cNvSpPr>
          <p:nvPr>
            <p:ph idx="1"/>
          </p:nvPr>
        </p:nvSpPr>
        <p:spPr>
          <a:xfrm>
            <a:off x="6172200" y="1676400"/>
            <a:ext cx="2514600" cy="4343401"/>
          </a:xfrm>
        </p:spPr>
        <p:txBody>
          <a:bodyPr>
            <a:normAutofit fontScale="32500" lnSpcReduction="20000"/>
          </a:bodyPr>
          <a:lstStyle/>
          <a:p>
            <a:pPr marL="0" indent="0">
              <a:lnSpc>
                <a:spcPct val="120000"/>
              </a:lnSpc>
              <a:buNone/>
            </a:pPr>
            <a:r>
              <a:rPr lang="en-US" sz="6200" b="1" dirty="0">
                <a:latin typeface="Arial" pitchFamily="34" charset="0"/>
                <a:cs typeface="Arial" pitchFamily="34" charset="0"/>
              </a:rPr>
              <a:t>S</a:t>
            </a:r>
            <a:r>
              <a:rPr lang="en-US" sz="6200" b="1" dirty="0" smtClean="0">
                <a:latin typeface="Arial" pitchFamily="34" charset="0"/>
                <a:cs typeface="Arial" pitchFamily="34" charset="0"/>
              </a:rPr>
              <a:t>tudents </a:t>
            </a:r>
            <a:r>
              <a:rPr lang="en-US" sz="6200" b="1" dirty="0">
                <a:latin typeface="Arial" pitchFamily="34" charset="0"/>
                <a:cs typeface="Arial" pitchFamily="34" charset="0"/>
              </a:rPr>
              <a:t>are </a:t>
            </a:r>
            <a:r>
              <a:rPr lang="en-US" sz="6200" b="1" dirty="0" smtClean="0">
                <a:latin typeface="Arial" pitchFamily="34" charset="0"/>
                <a:cs typeface="Arial" pitchFamily="34" charset="0"/>
              </a:rPr>
              <a:t>told to </a:t>
            </a:r>
            <a:r>
              <a:rPr lang="en-US" sz="6200" b="1" dirty="0">
                <a:latin typeface="Arial" pitchFamily="34" charset="0"/>
                <a:cs typeface="Arial" pitchFamily="34" charset="0"/>
              </a:rPr>
              <a:t>click on </a:t>
            </a:r>
            <a:r>
              <a:rPr lang="en-US" sz="6200" b="1" dirty="0" smtClean="0">
                <a:latin typeface="Arial" pitchFamily="34" charset="0"/>
                <a:cs typeface="Arial" pitchFamily="34" charset="0"/>
              </a:rPr>
              <a:t>people that teens </a:t>
            </a:r>
            <a:r>
              <a:rPr lang="en-US" sz="6200" b="1" dirty="0">
                <a:latin typeface="Arial" pitchFamily="34" charset="0"/>
                <a:cs typeface="Arial" pitchFamily="34" charset="0"/>
              </a:rPr>
              <a:t>go to when they have problems in their </a:t>
            </a:r>
            <a:r>
              <a:rPr lang="en-US" sz="6200" b="1" dirty="0">
                <a:solidFill>
                  <a:srgbClr val="000099"/>
                </a:solidFill>
                <a:latin typeface="Arial" pitchFamily="34" charset="0"/>
                <a:cs typeface="Arial" pitchFamily="34" charset="0"/>
              </a:rPr>
              <a:t>“</a:t>
            </a:r>
            <a:r>
              <a:rPr lang="en-US" sz="6200" b="1" dirty="0" smtClean="0">
                <a:solidFill>
                  <a:srgbClr val="000099"/>
                </a:solidFill>
                <a:latin typeface="Arial" pitchFamily="34" charset="0"/>
                <a:cs typeface="Arial" pitchFamily="34" charset="0"/>
              </a:rPr>
              <a:t>game.” </a:t>
            </a:r>
            <a:r>
              <a:rPr lang="en-US" sz="2800" b="1" dirty="0" smtClean="0">
                <a:latin typeface="Arial" pitchFamily="34" charset="0"/>
                <a:cs typeface="Arial" pitchFamily="34" charset="0"/>
              </a:rPr>
              <a:t>(Level 1, Lesson 3)</a:t>
            </a:r>
            <a:endParaRPr lang="en-US" sz="2800" dirty="0" smtClean="0">
              <a:latin typeface="Arial" pitchFamily="34" charset="0"/>
              <a:cs typeface="Arial" pitchFamily="34" charset="0"/>
            </a:endParaRPr>
          </a:p>
          <a:p>
            <a:pPr marL="0" indent="0">
              <a:lnSpc>
                <a:spcPct val="120000"/>
              </a:lnSpc>
              <a:buNone/>
            </a:pPr>
            <a:endParaRPr lang="en-US" sz="4200" b="1" dirty="0" smtClean="0">
              <a:latin typeface="Arial" pitchFamily="34" charset="0"/>
              <a:cs typeface="Arial" pitchFamily="34" charset="0"/>
            </a:endParaRPr>
          </a:p>
          <a:p>
            <a:pPr marL="0" indent="0">
              <a:lnSpc>
                <a:spcPct val="120000"/>
              </a:lnSpc>
              <a:buNone/>
            </a:pPr>
            <a:endParaRPr lang="en-US" sz="1400" b="1" dirty="0" smtClean="0">
              <a:latin typeface="Arial" pitchFamily="34" charset="0"/>
              <a:cs typeface="Arial" pitchFamily="34" charset="0"/>
            </a:endParaRPr>
          </a:p>
          <a:p>
            <a:pPr marL="0" indent="0">
              <a:lnSpc>
                <a:spcPct val="120000"/>
              </a:lnSpc>
              <a:spcAft>
                <a:spcPts val="600"/>
              </a:spcAft>
              <a:buNone/>
            </a:pPr>
            <a:r>
              <a:rPr lang="en-US" sz="5500" b="1" dirty="0" smtClean="0">
                <a:latin typeface="Arial" pitchFamily="34" charset="0"/>
                <a:cs typeface="Arial" pitchFamily="34" charset="0"/>
              </a:rPr>
              <a:t>Students are not directed to parents as the best and most important option – but only one among several choices.</a:t>
            </a:r>
            <a:endParaRPr lang="en-US" sz="5500" b="1" dirty="0" smtClean="0">
              <a:latin typeface="Arial"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457200" y="1676400"/>
            <a:ext cx="5715000" cy="433122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Authority figures are mocked</a:t>
            </a:r>
            <a:endParaRPr lang="en-US" sz="3600" dirty="0">
              <a:latin typeface="Arial Black" pitchFamily="34" charset="0"/>
            </a:endParaRPr>
          </a:p>
        </p:txBody>
      </p:sp>
      <p:sp>
        <p:nvSpPr>
          <p:cNvPr id="3" name="Content Placeholder 2"/>
          <p:cNvSpPr>
            <a:spLocks noGrp="1"/>
          </p:cNvSpPr>
          <p:nvPr>
            <p:ph idx="1"/>
          </p:nvPr>
        </p:nvSpPr>
        <p:spPr>
          <a:xfrm>
            <a:off x="6705600" y="1600200"/>
            <a:ext cx="1981200" cy="4495800"/>
          </a:xfrm>
        </p:spPr>
        <p:txBody>
          <a:bodyPr>
            <a:normAutofit/>
          </a:bodyPr>
          <a:lstStyle/>
          <a:p>
            <a:pPr marL="0" indent="0">
              <a:buNone/>
            </a:pPr>
            <a:r>
              <a:rPr lang="en-US" sz="2000" b="1" dirty="0" smtClean="0">
                <a:latin typeface="Arial" pitchFamily="34" charset="0"/>
                <a:cs typeface="Arial" pitchFamily="34" charset="0"/>
              </a:rPr>
              <a:t>Mothers are stereotyped –  not portrayed as someone to talk to about sex. </a:t>
            </a:r>
          </a:p>
          <a:p>
            <a:pPr marL="0" indent="0">
              <a:buNone/>
            </a:pPr>
            <a:endParaRPr lang="en-US" sz="600" b="1" dirty="0" smtClean="0">
              <a:latin typeface="Arial" pitchFamily="34" charset="0"/>
              <a:cs typeface="Arial" pitchFamily="34" charset="0"/>
            </a:endParaRPr>
          </a:p>
          <a:p>
            <a:pPr marL="0" indent="0">
              <a:buNone/>
            </a:pPr>
            <a:endParaRPr lang="en-US" sz="800" b="1" dirty="0">
              <a:latin typeface="Arial"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457200" y="1600200"/>
            <a:ext cx="6248400" cy="4495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latin typeface="Arial Black" pitchFamily="34" charset="0"/>
              </a:rPr>
              <a:t>D</a:t>
            </a:r>
            <a:r>
              <a:rPr lang="en-US" sz="3400" dirty="0" smtClean="0">
                <a:latin typeface="Arial Black" pitchFamily="34" charset="0"/>
              </a:rPr>
              <a:t>ads portrayed as insignificant</a:t>
            </a:r>
            <a:endParaRPr lang="en-US" sz="3400" dirty="0">
              <a:latin typeface="Arial Black" pitchFamily="34" charset="0"/>
            </a:endParaRPr>
          </a:p>
        </p:txBody>
      </p:sp>
      <p:sp>
        <p:nvSpPr>
          <p:cNvPr id="3" name="Content Placeholder 2"/>
          <p:cNvSpPr>
            <a:spLocks noGrp="1"/>
          </p:cNvSpPr>
          <p:nvPr>
            <p:ph idx="1"/>
          </p:nvPr>
        </p:nvSpPr>
        <p:spPr>
          <a:xfrm>
            <a:off x="6858000" y="1524001"/>
            <a:ext cx="1828800" cy="4191000"/>
          </a:xfrm>
        </p:spPr>
        <p:txBody>
          <a:bodyPr>
            <a:normAutofit/>
          </a:bodyPr>
          <a:lstStyle/>
          <a:p>
            <a:pPr marL="0" indent="0">
              <a:spcBef>
                <a:spcPts val="0"/>
              </a:spcBef>
              <a:buNone/>
            </a:pPr>
            <a:r>
              <a:rPr lang="en-US" sz="1800" b="1" dirty="0" smtClean="0">
                <a:latin typeface="Arial" pitchFamily="34" charset="0"/>
                <a:cs typeface="Arial" pitchFamily="34" charset="0"/>
              </a:rPr>
              <a:t>Couch-potato Dad is </a:t>
            </a:r>
            <a:r>
              <a:rPr lang="en-US" sz="1800" b="1" u="sng" dirty="0" smtClean="0">
                <a:latin typeface="Arial" pitchFamily="34" charset="0"/>
                <a:cs typeface="Arial" pitchFamily="34" charset="0"/>
              </a:rPr>
              <a:t>not</a:t>
            </a:r>
            <a:r>
              <a:rPr lang="en-US" sz="1800" b="1" dirty="0" smtClean="0">
                <a:latin typeface="Arial" pitchFamily="34" charset="0"/>
                <a:cs typeface="Arial" pitchFamily="34" charset="0"/>
              </a:rPr>
              <a:t> portrayed as someone to talk to about sex but as a source of “support” in the “areas of work, money, school, and relationships.” </a:t>
            </a:r>
            <a:endParaRPr lang="en-US" sz="1800" b="1" dirty="0">
              <a:latin typeface="Arial" pitchFamily="34" charset="0"/>
              <a:cs typeface="Arial" pitchFamily="34" charset="0"/>
            </a:endParaRPr>
          </a:p>
        </p:txBody>
      </p:sp>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609600" y="1524000"/>
            <a:ext cx="6248400" cy="42672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smtClean="0">
                <a:latin typeface="Arial Black" pitchFamily="34" charset="0"/>
              </a:rPr>
              <a:t>Clergy mocked</a:t>
            </a:r>
            <a:endParaRPr lang="en-US" sz="3600" dirty="0">
              <a:latin typeface="Arial Black" pitchFamily="34" charset="0"/>
            </a:endParaRPr>
          </a:p>
        </p:txBody>
      </p:sp>
      <p:sp>
        <p:nvSpPr>
          <p:cNvPr id="3" name="Content Placeholder 2"/>
          <p:cNvSpPr>
            <a:spLocks noGrp="1"/>
          </p:cNvSpPr>
          <p:nvPr>
            <p:ph idx="1"/>
          </p:nvPr>
        </p:nvSpPr>
        <p:spPr>
          <a:xfrm>
            <a:off x="6248400" y="1295400"/>
            <a:ext cx="2438400" cy="4830763"/>
          </a:xfrm>
        </p:spPr>
        <p:txBody>
          <a:bodyPr>
            <a:normAutofit/>
          </a:bodyPr>
          <a:lstStyle/>
          <a:p>
            <a:pPr marL="0" indent="0">
              <a:buNone/>
            </a:pPr>
            <a:r>
              <a:rPr lang="en-US" sz="2400" b="1" dirty="0" smtClean="0">
                <a:latin typeface="Arial" pitchFamily="34" charset="0"/>
                <a:cs typeface="Arial" pitchFamily="34" charset="0"/>
              </a:rPr>
              <a:t>God is referred to as </a:t>
            </a:r>
            <a:r>
              <a:rPr lang="en-US" sz="2400" b="1" dirty="0" smtClean="0">
                <a:solidFill>
                  <a:srgbClr val="000099"/>
                </a:solidFill>
                <a:latin typeface="Arial" pitchFamily="34" charset="0"/>
                <a:cs typeface="Arial" pitchFamily="34" charset="0"/>
              </a:rPr>
              <a:t>“The Man,” </a:t>
            </a:r>
            <a:r>
              <a:rPr lang="en-US" sz="2400" b="1" dirty="0" smtClean="0">
                <a:latin typeface="Arial" pitchFamily="34" charset="0"/>
                <a:cs typeface="Arial" pitchFamily="34" charset="0"/>
              </a:rPr>
              <a:t>and the pastor is portrayed as </a:t>
            </a:r>
            <a:r>
              <a:rPr lang="en-US" sz="2400" b="1" dirty="0" smtClean="0">
                <a:solidFill>
                  <a:srgbClr val="000099"/>
                </a:solidFill>
                <a:latin typeface="Arial" pitchFamily="34" charset="0"/>
                <a:cs typeface="Arial" pitchFamily="34" charset="0"/>
              </a:rPr>
              <a:t>“rapping” </a:t>
            </a:r>
            <a:r>
              <a:rPr lang="en-US" sz="2400" b="1" dirty="0" smtClean="0">
                <a:latin typeface="Arial" pitchFamily="34" charset="0"/>
                <a:cs typeface="Arial" pitchFamily="34" charset="0"/>
              </a:rPr>
              <a:t>with him.</a:t>
            </a:r>
            <a:endParaRPr lang="en-US" sz="2400" b="1" dirty="0">
              <a:latin typeface="Arial" pitchFamily="34" charset="0"/>
              <a:cs typeface="Arial" pitchFamily="34" charset="0"/>
            </a:endParaRPr>
          </a:p>
        </p:txBody>
      </p:sp>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685800" y="1295400"/>
            <a:ext cx="5486400" cy="497010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486400"/>
            <a:ext cx="7620000" cy="838200"/>
          </a:xfrm>
        </p:spPr>
        <p:txBody>
          <a:bodyPr>
            <a:normAutofit/>
          </a:bodyPr>
          <a:lstStyle/>
          <a:p>
            <a:pPr marL="0" indent="0">
              <a:spcBef>
                <a:spcPts val="0"/>
              </a:spcBef>
              <a:buNone/>
            </a:pPr>
            <a:r>
              <a:rPr lang="en-US" sz="2400" b="1" dirty="0" smtClean="0">
                <a:latin typeface="Arial" pitchFamily="34" charset="0"/>
                <a:cs typeface="Arial" pitchFamily="34" charset="0"/>
              </a:rPr>
              <a:t>Counselors: </a:t>
            </a:r>
            <a:r>
              <a:rPr lang="en-US" sz="2400" b="1" dirty="0" smtClean="0">
                <a:solidFill>
                  <a:srgbClr val="000099"/>
                </a:solidFill>
                <a:latin typeface="Arial" pitchFamily="34" charset="0"/>
                <a:cs typeface="Arial" pitchFamily="34" charset="0"/>
              </a:rPr>
              <a:t>“touchy-feely self inquiry ” … “psychobabble”</a:t>
            </a:r>
            <a:endParaRPr lang="en-US" sz="2400" b="1" dirty="0">
              <a:solidFill>
                <a:srgbClr val="000099"/>
              </a:solidFill>
              <a:latin typeface="Arial"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447800" y="609600"/>
            <a:ext cx="6400800" cy="4724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600" i="1" dirty="0" smtClean="0">
                <a:latin typeface="Arial Black" pitchFamily="34" charset="0"/>
                <a:cs typeface="Arial" pitchFamily="34" charset="0"/>
              </a:rPr>
              <a:t>It’s Your Game </a:t>
            </a:r>
            <a:r>
              <a:rPr lang="en-US" sz="3600" dirty="0" smtClean="0">
                <a:latin typeface="Arial Black" pitchFamily="34" charset="0"/>
                <a:cs typeface="Arial" pitchFamily="34" charset="0"/>
              </a:rPr>
              <a:t>defines sex  </a:t>
            </a:r>
            <a:endParaRPr lang="en-US" sz="3600" dirty="0" smtClean="0">
              <a:latin typeface="Arial Black" pitchFamily="34" charset="0"/>
              <a:cs typeface="Arial" pitchFamily="34" charset="0"/>
            </a:endParaRPr>
          </a:p>
        </p:txBody>
      </p:sp>
      <p:sp>
        <p:nvSpPr>
          <p:cNvPr id="3" name="Content Placeholder 2"/>
          <p:cNvSpPr>
            <a:spLocks noGrp="1"/>
          </p:cNvSpPr>
          <p:nvPr>
            <p:ph idx="1"/>
          </p:nvPr>
        </p:nvSpPr>
        <p:spPr>
          <a:xfrm>
            <a:off x="5943600" y="1600200"/>
            <a:ext cx="2743200" cy="4525963"/>
          </a:xfrm>
        </p:spPr>
        <p:txBody>
          <a:bodyPr>
            <a:normAutofit lnSpcReduction="10000"/>
          </a:bodyPr>
          <a:lstStyle/>
          <a:p>
            <a:pPr marL="0" indent="0">
              <a:spcAft>
                <a:spcPts val="1200"/>
              </a:spcAft>
              <a:buNone/>
            </a:pPr>
            <a:r>
              <a:rPr lang="en-US" sz="3000" b="1" dirty="0" smtClean="0">
                <a:latin typeface="Arial" pitchFamily="34" charset="0"/>
                <a:cs typeface="Arial" pitchFamily="34" charset="0"/>
              </a:rPr>
              <a:t>The </a:t>
            </a:r>
            <a:r>
              <a:rPr lang="en-US" sz="3000" b="1" dirty="0">
                <a:latin typeface="Arial" pitchFamily="34" charset="0"/>
                <a:cs typeface="Arial" pitchFamily="34" charset="0"/>
              </a:rPr>
              <a:t>“expert” clarifies that when the program refers to sex, it is talking about </a:t>
            </a:r>
            <a:r>
              <a:rPr lang="en-US" sz="3000" b="1" dirty="0">
                <a:solidFill>
                  <a:srgbClr val="000099"/>
                </a:solidFill>
                <a:latin typeface="Arial" pitchFamily="34" charset="0"/>
                <a:cs typeface="Arial" pitchFamily="34" charset="0"/>
              </a:rPr>
              <a:t>vaginal, </a:t>
            </a:r>
            <a:r>
              <a:rPr lang="en-US" sz="3000" b="1" dirty="0" smtClean="0">
                <a:solidFill>
                  <a:srgbClr val="000099"/>
                </a:solidFill>
                <a:latin typeface="Arial" pitchFamily="34" charset="0"/>
                <a:cs typeface="Arial" pitchFamily="34" charset="0"/>
              </a:rPr>
              <a:t>oral, </a:t>
            </a:r>
            <a:r>
              <a:rPr lang="en-US" sz="3000" b="1" dirty="0">
                <a:solidFill>
                  <a:srgbClr val="000099"/>
                </a:solidFill>
                <a:latin typeface="Arial" pitchFamily="34" charset="0"/>
                <a:cs typeface="Arial" pitchFamily="34" charset="0"/>
              </a:rPr>
              <a:t>and anal sex</a:t>
            </a:r>
            <a:r>
              <a:rPr lang="en-US" sz="3000" b="1" dirty="0">
                <a:latin typeface="Arial" pitchFamily="34" charset="0"/>
                <a:cs typeface="Arial" pitchFamily="34" charset="0"/>
              </a:rPr>
              <a:t>.   </a:t>
            </a:r>
          </a:p>
          <a:p>
            <a:pPr marL="0" indent="0" algn="r">
              <a:buNone/>
            </a:pPr>
            <a:r>
              <a:rPr lang="en-US" sz="1900" b="1" dirty="0" smtClean="0"/>
              <a:t>L</a:t>
            </a:r>
            <a:r>
              <a:rPr lang="en-US" sz="1900" b="1" dirty="0" smtClean="0"/>
              <a:t>evel 1, Lesson 8</a:t>
            </a:r>
            <a:endParaRPr lang="en-US" sz="1900" b="1" dirty="0"/>
          </a:p>
          <a:p>
            <a:pPr algn="r">
              <a:buNone/>
            </a:pPr>
            <a:endParaRPr lang="en-US" dirty="0"/>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457200" y="1600200"/>
            <a:ext cx="5422900" cy="4445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Expert defines oral sex …</a:t>
            </a:r>
            <a:endParaRPr lang="en-US" sz="3600" dirty="0">
              <a:latin typeface="Arial Black" pitchFamily="34" charset="0"/>
            </a:endParaRPr>
          </a:p>
        </p:txBody>
      </p:sp>
      <p:sp>
        <p:nvSpPr>
          <p:cNvPr id="3" name="Content Placeholder 2"/>
          <p:cNvSpPr>
            <a:spLocks noGrp="1"/>
          </p:cNvSpPr>
          <p:nvPr>
            <p:ph idx="1"/>
          </p:nvPr>
        </p:nvSpPr>
        <p:spPr>
          <a:xfrm>
            <a:off x="6248400" y="1676400"/>
            <a:ext cx="2514600" cy="4449763"/>
          </a:xfrm>
        </p:spPr>
        <p:txBody>
          <a:bodyPr>
            <a:normAutofit fontScale="92500"/>
          </a:bodyPr>
          <a:lstStyle/>
          <a:p>
            <a:pPr marL="0" indent="0">
              <a:buNone/>
            </a:pPr>
            <a:r>
              <a:rPr lang="en-US" sz="3000" b="1" dirty="0" smtClean="0">
                <a:solidFill>
                  <a:srgbClr val="000099"/>
                </a:solidFill>
                <a:latin typeface="Arial" pitchFamily="34" charset="0"/>
                <a:cs typeface="Arial" pitchFamily="34" charset="0"/>
              </a:rPr>
              <a:t>“</a:t>
            </a:r>
            <a:r>
              <a:rPr lang="en-US" sz="3000" b="1" dirty="0">
                <a:solidFill>
                  <a:srgbClr val="000099"/>
                </a:solidFill>
                <a:latin typeface="Arial" pitchFamily="34" charset="0"/>
                <a:cs typeface="Arial" pitchFamily="34" charset="0"/>
              </a:rPr>
              <a:t>when someone puts his or her mouth on someone’s penis, vagina or anus, that means their butt.”</a:t>
            </a:r>
          </a:p>
          <a:p>
            <a:endParaRPr lang="en-US" dirty="0"/>
          </a:p>
        </p:txBody>
      </p:sp>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r="1351" b="1786"/>
          <a:stretch>
            <a:fillRect/>
          </a:stretch>
        </p:blipFill>
        <p:spPr>
          <a:xfrm>
            <a:off x="609600" y="1600200"/>
            <a:ext cx="5562600" cy="4191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Anal sex defined …</a:t>
            </a:r>
            <a:endParaRPr lang="en-US" sz="3600" dirty="0">
              <a:latin typeface="Arial Black" pitchFamily="34" charset="0"/>
            </a:endParaRPr>
          </a:p>
        </p:txBody>
      </p:sp>
      <p:sp>
        <p:nvSpPr>
          <p:cNvPr id="3" name="Content Placeholder 2"/>
          <p:cNvSpPr>
            <a:spLocks noGrp="1"/>
          </p:cNvSpPr>
          <p:nvPr>
            <p:ph idx="1"/>
          </p:nvPr>
        </p:nvSpPr>
        <p:spPr>
          <a:xfrm>
            <a:off x="6553200" y="1600201"/>
            <a:ext cx="2209800" cy="4267200"/>
          </a:xfrm>
        </p:spPr>
        <p:txBody>
          <a:bodyPr>
            <a:normAutofit/>
          </a:bodyPr>
          <a:lstStyle/>
          <a:p>
            <a:pPr marL="0" indent="0">
              <a:buNone/>
            </a:pPr>
            <a:r>
              <a:rPr lang="en-US" sz="2800" b="1" dirty="0" smtClean="0">
                <a:solidFill>
                  <a:srgbClr val="000099"/>
                </a:solidFill>
                <a:latin typeface="Arial" pitchFamily="34" charset="0"/>
                <a:cs typeface="Arial" pitchFamily="34" charset="0"/>
              </a:rPr>
              <a:t>“</a:t>
            </a:r>
            <a:r>
              <a:rPr lang="en-US" sz="2800" b="1" dirty="0">
                <a:solidFill>
                  <a:srgbClr val="000099"/>
                </a:solidFill>
                <a:latin typeface="Arial" pitchFamily="34" charset="0"/>
                <a:cs typeface="Arial" pitchFamily="34" charset="0"/>
              </a:rPr>
              <a:t>when a man puts his penis in his partner’s butt.”</a:t>
            </a:r>
          </a:p>
          <a:p>
            <a:pPr marL="0" indent="0">
              <a:buNone/>
            </a:pPr>
            <a:endParaRPr lang="en-US" dirty="0"/>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685800" y="1600200"/>
            <a:ext cx="5867400" cy="4267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latin typeface="Arial Black" pitchFamily="34" charset="0"/>
              </a:rPr>
              <a:t> Contraception</a:t>
            </a:r>
            <a:endParaRPr lang="en-US" dirty="0">
              <a:latin typeface="Arial Black" pitchFamily="34" charset="0"/>
            </a:endParaRPr>
          </a:p>
        </p:txBody>
      </p:sp>
      <p:sp>
        <p:nvSpPr>
          <p:cNvPr id="3" name="Content Placeholder 2"/>
          <p:cNvSpPr>
            <a:spLocks noGrp="1"/>
          </p:cNvSpPr>
          <p:nvPr>
            <p:ph idx="1"/>
          </p:nvPr>
        </p:nvSpPr>
        <p:spPr>
          <a:xfrm>
            <a:off x="6858000" y="1447800"/>
            <a:ext cx="1828800" cy="4800600"/>
          </a:xfrm>
        </p:spPr>
        <p:txBody>
          <a:bodyPr>
            <a:noAutofit/>
          </a:bodyPr>
          <a:lstStyle/>
          <a:p>
            <a:pPr marL="0" indent="0">
              <a:buNone/>
            </a:pPr>
            <a:r>
              <a:rPr lang="en-US" sz="1900" b="1" dirty="0" smtClean="0">
                <a:latin typeface="Arial" pitchFamily="34" charset="0"/>
                <a:cs typeface="Arial" pitchFamily="34" charset="0"/>
              </a:rPr>
              <a:t>11 to 13 year-old-students are given information </a:t>
            </a:r>
            <a:r>
              <a:rPr lang="en-US" sz="1900" b="1" dirty="0">
                <a:latin typeface="Arial" pitchFamily="34" charset="0"/>
                <a:cs typeface="Arial" pitchFamily="34" charset="0"/>
              </a:rPr>
              <a:t>on </a:t>
            </a:r>
            <a:r>
              <a:rPr lang="en-US" sz="1900" b="1" dirty="0" smtClean="0">
                <a:latin typeface="Arial" pitchFamily="34" charset="0"/>
                <a:cs typeface="Arial" pitchFamily="34" charset="0"/>
              </a:rPr>
              <a:t>each choice. </a:t>
            </a:r>
          </a:p>
          <a:p>
            <a:pPr marL="0" indent="0">
              <a:buNone/>
            </a:pPr>
            <a:endParaRPr lang="en-US" sz="1100" b="1" dirty="0" smtClean="0">
              <a:latin typeface="Arial" pitchFamily="34" charset="0"/>
              <a:cs typeface="Arial" pitchFamily="34" charset="0"/>
            </a:endParaRPr>
          </a:p>
          <a:p>
            <a:pPr marL="0" indent="0">
              <a:buNone/>
            </a:pPr>
            <a:r>
              <a:rPr lang="en-US" sz="1900" b="1" dirty="0" smtClean="0">
                <a:latin typeface="Arial" pitchFamily="34" charset="0"/>
                <a:cs typeface="Arial" pitchFamily="34" charset="0"/>
              </a:rPr>
              <a:t>They are not told of the side effects associated </a:t>
            </a:r>
            <a:r>
              <a:rPr lang="en-US" sz="1900" b="1" dirty="0">
                <a:latin typeface="Arial" pitchFamily="34" charset="0"/>
                <a:cs typeface="Arial" pitchFamily="34" charset="0"/>
              </a:rPr>
              <a:t>with their use</a:t>
            </a:r>
            <a:r>
              <a:rPr lang="en-US" sz="1900" b="1" dirty="0" smtClean="0">
                <a:latin typeface="Arial" pitchFamily="34" charset="0"/>
                <a:cs typeface="Arial" pitchFamily="34" charset="0"/>
              </a:rPr>
              <a:t>.</a:t>
            </a:r>
          </a:p>
          <a:p>
            <a:pPr marL="0" indent="0">
              <a:buNone/>
            </a:pPr>
            <a:endParaRPr lang="en-US" sz="800" b="1" dirty="0" smtClean="0">
              <a:latin typeface="Arial" pitchFamily="34" charset="0"/>
              <a:cs typeface="Arial" pitchFamily="34" charset="0"/>
            </a:endParaRPr>
          </a:p>
          <a:p>
            <a:pPr marL="0" indent="0">
              <a:buNone/>
            </a:pPr>
            <a:endParaRPr lang="en-US" sz="800" b="1" dirty="0" smtClean="0">
              <a:latin typeface="Arial" pitchFamily="34" charset="0"/>
              <a:cs typeface="Arial" pitchFamily="34" charset="0"/>
            </a:endParaRPr>
          </a:p>
          <a:p>
            <a:pPr marL="0" indent="0" algn="r">
              <a:buNone/>
            </a:pPr>
            <a:r>
              <a:rPr lang="en-US" sz="1400" b="1" dirty="0" smtClean="0">
                <a:latin typeface="Arial" pitchFamily="34" charset="0"/>
                <a:cs typeface="Arial" pitchFamily="34" charset="0"/>
              </a:rPr>
              <a:t>(L</a:t>
            </a:r>
            <a:r>
              <a:rPr lang="en-US" sz="1400" b="1" dirty="0" smtClean="0">
                <a:latin typeface="Arial" pitchFamily="34" charset="0"/>
                <a:cs typeface="Arial" pitchFamily="34" charset="0"/>
              </a:rPr>
              <a:t>evel 1, Lesson 10</a:t>
            </a:r>
          </a:p>
          <a:p>
            <a:pPr marL="0" indent="0" algn="r">
              <a:buNone/>
            </a:pPr>
            <a:r>
              <a:rPr lang="en-US" sz="1400" b="1" dirty="0" smtClean="0">
                <a:latin typeface="Arial" pitchFamily="34" charset="0"/>
                <a:cs typeface="Arial" pitchFamily="34" charset="0"/>
              </a:rPr>
              <a:t>Also is Level 2)</a:t>
            </a:r>
            <a:endParaRPr lang="en-US" sz="1400" b="1" dirty="0">
              <a:latin typeface="Arial" pitchFamily="34" charset="0"/>
              <a:cs typeface="Arial" pitchFamily="34" charset="0"/>
            </a:endParaRPr>
          </a:p>
          <a:p>
            <a:pPr marL="0" indent="0">
              <a:buNone/>
            </a:pPr>
            <a:r>
              <a:rPr lang="en-US" sz="1800" b="1" dirty="0">
                <a:latin typeface="Arial" pitchFamily="34" charset="0"/>
                <a:cs typeface="Arial" pitchFamily="34" charset="0"/>
              </a:rPr>
              <a:t> </a:t>
            </a:r>
          </a:p>
          <a:p>
            <a:pPr marL="0" indent="0">
              <a:buNone/>
            </a:pPr>
            <a:endParaRPr lang="en-US" sz="1800" b="1" dirty="0">
              <a:latin typeface="Arial" pitchFamily="34" charset="0"/>
              <a:cs typeface="Arial" pitchFamily="34" charset="0"/>
            </a:endParaRPr>
          </a:p>
        </p:txBody>
      </p:sp>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533400" y="1371600"/>
            <a:ext cx="6324600" cy="49149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800" y="1447800"/>
            <a:ext cx="1143000" cy="4678363"/>
          </a:xfrm>
        </p:spPr>
        <p:txBody>
          <a:bodyPr>
            <a:normAutofit/>
          </a:bodyPr>
          <a:lstStyle/>
          <a:p>
            <a:pPr marL="0" indent="0">
              <a:buNone/>
            </a:pPr>
            <a:endParaRPr lang="en-US" dirty="0"/>
          </a:p>
          <a:p>
            <a:endParaRPr lang="en-US" dirty="0"/>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l="2340" t="1667" r="5217"/>
          <a:stretch>
            <a:fillRect/>
          </a:stretch>
        </p:blipFill>
        <p:spPr>
          <a:xfrm>
            <a:off x="914400" y="533400"/>
            <a:ext cx="7239000" cy="5715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315200" cy="868362"/>
          </a:xfrm>
        </p:spPr>
        <p:txBody>
          <a:bodyPr>
            <a:normAutofit/>
          </a:bodyPr>
          <a:lstStyle/>
          <a:p>
            <a:r>
              <a:rPr lang="en-US" sz="3600" dirty="0" smtClean="0">
                <a:latin typeface="Arial Black" pitchFamily="34" charset="0"/>
              </a:rPr>
              <a:t>“Morning After” Pill</a:t>
            </a:r>
            <a:endParaRPr lang="en-US" sz="3600" dirty="0">
              <a:latin typeface="Arial Black"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l="1087" t="1613"/>
          <a:stretch>
            <a:fillRect/>
          </a:stretch>
        </p:blipFill>
        <p:spPr>
          <a:xfrm>
            <a:off x="838200" y="1143000"/>
            <a:ext cx="7391400" cy="5105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6705600" cy="1036638"/>
          </a:xfrm>
        </p:spPr>
        <p:txBody>
          <a:bodyPr>
            <a:noAutofit/>
          </a:bodyPr>
          <a:lstStyle/>
          <a:p>
            <a:r>
              <a:rPr lang="en-US" sz="3200" dirty="0" smtClean="0">
                <a:latin typeface="Arial Black" pitchFamily="34" charset="0"/>
              </a:rPr>
              <a:t>Students are questioned </a:t>
            </a:r>
            <a:br>
              <a:rPr lang="en-US" sz="3200" dirty="0" smtClean="0">
                <a:latin typeface="Arial Black" pitchFamily="34" charset="0"/>
              </a:rPr>
            </a:br>
            <a:r>
              <a:rPr lang="en-US" sz="3200" dirty="0" smtClean="0">
                <a:latin typeface="Arial Black" pitchFamily="34" charset="0"/>
              </a:rPr>
              <a:t>about their personal lives</a:t>
            </a:r>
            <a:endParaRPr lang="en-US" sz="3200" dirty="0">
              <a:latin typeface="Arial Black"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219200" y="1524000"/>
            <a:ext cx="6400800" cy="4800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960438"/>
          </a:xfrm>
        </p:spPr>
        <p:txBody>
          <a:bodyPr>
            <a:normAutofit/>
          </a:bodyPr>
          <a:lstStyle/>
          <a:p>
            <a:r>
              <a:rPr lang="en-US" sz="3200" dirty="0" smtClean="0">
                <a:latin typeface="Arial Black" pitchFamily="34" charset="0"/>
              </a:rPr>
              <a:t>“Your friend is dating a real ‘ho’ …”</a:t>
            </a:r>
            <a:endParaRPr lang="en-US" sz="3200" dirty="0">
              <a:latin typeface="Arial Black" pitchFamily="34" charset="0"/>
            </a:endParaRPr>
          </a:p>
        </p:txBody>
      </p:sp>
      <p:sp>
        <p:nvSpPr>
          <p:cNvPr id="3" name="Content Placeholder 2"/>
          <p:cNvSpPr>
            <a:spLocks noGrp="1"/>
          </p:cNvSpPr>
          <p:nvPr>
            <p:ph idx="1"/>
          </p:nvPr>
        </p:nvSpPr>
        <p:spPr>
          <a:xfrm>
            <a:off x="609600" y="4876800"/>
            <a:ext cx="7924800" cy="1066800"/>
          </a:xfrm>
        </p:spPr>
        <p:txBody>
          <a:bodyPr>
            <a:normAutofit/>
          </a:bodyPr>
          <a:lstStyle/>
          <a:p>
            <a:pPr marL="0" indent="0">
              <a:buNone/>
            </a:pPr>
            <a:r>
              <a:rPr lang="en-US" sz="2800" b="1" dirty="0" smtClean="0">
                <a:latin typeface="Arial" pitchFamily="34" charset="0"/>
                <a:cs typeface="Arial" pitchFamily="34" charset="0"/>
              </a:rPr>
              <a:t>One of the questions asked to determine </a:t>
            </a:r>
            <a:r>
              <a:rPr lang="en-US" sz="2800" b="1" dirty="0" smtClean="0">
                <a:latin typeface="Arial" pitchFamily="34" charset="0"/>
                <a:cs typeface="Arial" pitchFamily="34" charset="0"/>
              </a:rPr>
              <a:t>if a student is a “real” friend. </a:t>
            </a:r>
            <a:endParaRPr lang="en-US" sz="2800" b="1" dirty="0">
              <a:latin typeface="Arial"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r="6682"/>
          <a:stretch>
            <a:fillRect/>
          </a:stretch>
        </p:blipFill>
        <p:spPr>
          <a:xfrm>
            <a:off x="609600" y="1524000"/>
            <a:ext cx="8001000" cy="3200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7924800" cy="1143000"/>
          </a:xfrm>
        </p:spPr>
        <p:txBody>
          <a:bodyPr>
            <a:noAutofit/>
          </a:bodyPr>
          <a:lstStyle/>
          <a:p>
            <a:r>
              <a:rPr lang="en-US" sz="3600" dirty="0" smtClean="0">
                <a:latin typeface="Arial Black" pitchFamily="34" charset="0"/>
              </a:rPr>
              <a:t>Students asked about</a:t>
            </a:r>
            <a:br>
              <a:rPr lang="en-US" sz="3600" dirty="0" smtClean="0">
                <a:latin typeface="Arial Black" pitchFamily="34" charset="0"/>
              </a:rPr>
            </a:br>
            <a:r>
              <a:rPr lang="en-US" sz="3600" dirty="0" smtClean="0">
                <a:latin typeface="Arial Black" pitchFamily="34" charset="0"/>
              </a:rPr>
              <a:t>having a gay friend </a:t>
            </a:r>
            <a:endParaRPr lang="en-US" sz="3600" dirty="0">
              <a:latin typeface="Arial Black" pitchFamily="34" charset="0"/>
            </a:endParaRPr>
          </a:p>
        </p:txBody>
      </p:sp>
      <p:sp>
        <p:nvSpPr>
          <p:cNvPr id="3" name="Content Placeholder 2"/>
          <p:cNvSpPr>
            <a:spLocks noGrp="1"/>
          </p:cNvSpPr>
          <p:nvPr>
            <p:ph idx="1"/>
          </p:nvPr>
        </p:nvSpPr>
        <p:spPr>
          <a:xfrm>
            <a:off x="457200" y="4876800"/>
            <a:ext cx="8229600" cy="1249363"/>
          </a:xfrm>
        </p:spPr>
        <p:txBody>
          <a:bodyPr>
            <a:normAutofit/>
          </a:bodyPr>
          <a:lstStyle/>
          <a:p>
            <a:pPr marL="0" indent="0">
              <a:buNone/>
            </a:pPr>
            <a:r>
              <a:rPr lang="en-US" sz="2400" b="1" dirty="0" smtClean="0">
                <a:latin typeface="Arial" pitchFamily="34" charset="0"/>
                <a:cs typeface="Arial" pitchFamily="34" charset="0"/>
              </a:rPr>
              <a:t>Purpose of lesson: Determine if you’re a “good” friend. The answers choices draw students to option “B.” </a:t>
            </a:r>
            <a:endParaRPr lang="en-US" sz="2400" b="1" dirty="0">
              <a:latin typeface="Arial"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533400" y="1524000"/>
            <a:ext cx="8206816" cy="298367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848600" cy="960438"/>
          </a:xfrm>
        </p:spPr>
        <p:txBody>
          <a:bodyPr>
            <a:normAutofit/>
          </a:bodyPr>
          <a:lstStyle/>
          <a:p>
            <a:r>
              <a:rPr lang="en-US" sz="3600" dirty="0" smtClean="0">
                <a:latin typeface="Arial Black" pitchFamily="34" charset="0"/>
                <a:cs typeface="Arial" pitchFamily="34" charset="0"/>
              </a:rPr>
              <a:t>Video shows pot smoking</a:t>
            </a:r>
            <a:endParaRPr lang="en-US" sz="3600" dirty="0">
              <a:latin typeface="Arial Black" pitchFamily="34" charset="0"/>
              <a:cs typeface="Arial" pitchFamily="34" charset="0"/>
            </a:endParaRPr>
          </a:p>
        </p:txBody>
      </p:sp>
      <p:sp>
        <p:nvSpPr>
          <p:cNvPr id="3" name="Content Placeholder 2"/>
          <p:cNvSpPr>
            <a:spLocks noGrp="1"/>
          </p:cNvSpPr>
          <p:nvPr>
            <p:ph idx="1"/>
          </p:nvPr>
        </p:nvSpPr>
        <p:spPr>
          <a:xfrm>
            <a:off x="6400800" y="1600200"/>
            <a:ext cx="2286000" cy="4525963"/>
          </a:xfrm>
        </p:spPr>
        <p:txBody>
          <a:bodyPr>
            <a:normAutofit/>
          </a:bodyPr>
          <a:lstStyle/>
          <a:p>
            <a:pPr marL="0" indent="0">
              <a:buNone/>
            </a:pPr>
            <a:r>
              <a:rPr lang="en-US" sz="2800" b="1" dirty="0" smtClean="0">
                <a:latin typeface="Arial" pitchFamily="34" charset="0"/>
                <a:cs typeface="Arial" pitchFamily="34" charset="0"/>
              </a:rPr>
              <a:t>Instead of facts about the harm of drugs, students are depicted smoking pot.</a:t>
            </a:r>
          </a:p>
          <a:p>
            <a:pPr marL="0" indent="0">
              <a:buNone/>
            </a:pPr>
            <a:endParaRPr lang="en-US" sz="2800" b="1" dirty="0" smtClean="0">
              <a:latin typeface="Arial" pitchFamily="34" charset="0"/>
              <a:cs typeface="Arial" pitchFamily="34" charset="0"/>
            </a:endParaRPr>
          </a:p>
          <a:p>
            <a:pPr marL="0" indent="0" algn="r">
              <a:buNone/>
            </a:pPr>
            <a:r>
              <a:rPr lang="en-US" sz="1400" b="1" dirty="0" smtClean="0">
                <a:latin typeface="Arial" pitchFamily="34" charset="0"/>
                <a:cs typeface="Arial" pitchFamily="34" charset="0"/>
              </a:rPr>
              <a:t>Lesson 1, Level 1</a:t>
            </a:r>
            <a:endParaRPr lang="en-US" sz="1400" b="1" dirty="0">
              <a:latin typeface="Arial"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609600" y="1524000"/>
            <a:ext cx="5791200" cy="4572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sz="3600" dirty="0" smtClean="0">
                <a:latin typeface="Arial Black" pitchFamily="34" charset="0"/>
              </a:rPr>
              <a:t>Teen “brains” have sex </a:t>
            </a:r>
            <a:br>
              <a:rPr lang="en-US" sz="3600" dirty="0" smtClean="0">
                <a:latin typeface="Arial Black" pitchFamily="34" charset="0"/>
              </a:rPr>
            </a:br>
            <a:r>
              <a:rPr lang="en-US" sz="3600" dirty="0" smtClean="0">
                <a:latin typeface="Arial Black" pitchFamily="34" charset="0"/>
              </a:rPr>
              <a:t>after just meeting</a:t>
            </a:r>
            <a:endParaRPr lang="en-US" sz="3600" dirty="0">
              <a:latin typeface="Arial Black" pitchFamily="34" charset="0"/>
            </a:endParaRPr>
          </a:p>
        </p:txBody>
      </p:sp>
      <p:sp>
        <p:nvSpPr>
          <p:cNvPr id="3" name="Content Placeholder 2"/>
          <p:cNvSpPr>
            <a:spLocks noGrp="1"/>
          </p:cNvSpPr>
          <p:nvPr>
            <p:ph idx="1"/>
          </p:nvPr>
        </p:nvSpPr>
        <p:spPr>
          <a:xfrm>
            <a:off x="6477000" y="1524000"/>
            <a:ext cx="2209800" cy="4724400"/>
          </a:xfrm>
        </p:spPr>
        <p:txBody>
          <a:bodyPr>
            <a:normAutofit fontScale="25000" lnSpcReduction="20000"/>
          </a:bodyPr>
          <a:lstStyle/>
          <a:p>
            <a:pPr marL="0" indent="0">
              <a:lnSpc>
                <a:spcPct val="120000"/>
              </a:lnSpc>
              <a:spcAft>
                <a:spcPts val="1200"/>
              </a:spcAft>
              <a:buNone/>
            </a:pPr>
            <a:r>
              <a:rPr lang="en-US" sz="7600" b="1" dirty="0" smtClean="0">
                <a:latin typeface="Arial" pitchFamily="34" charset="0"/>
                <a:cs typeface="Arial" pitchFamily="34" charset="0"/>
              </a:rPr>
              <a:t>The two “brains” go back to her house where parents aren’t home. </a:t>
            </a:r>
          </a:p>
          <a:p>
            <a:pPr marL="0" indent="0">
              <a:lnSpc>
                <a:spcPct val="120000"/>
              </a:lnSpc>
              <a:spcBef>
                <a:spcPts val="0"/>
              </a:spcBef>
              <a:buNone/>
            </a:pPr>
            <a:r>
              <a:rPr lang="en-US" sz="7600" b="1" dirty="0" smtClean="0">
                <a:latin typeface="Arial" pitchFamily="34" charset="0"/>
                <a:cs typeface="Arial" pitchFamily="34" charset="0"/>
              </a:rPr>
              <a:t>The sun goes down, the stars come out, a strobe light flashes from the window, while the “brains” </a:t>
            </a:r>
            <a:r>
              <a:rPr lang="en-US" sz="7600" b="1" dirty="0">
                <a:latin typeface="Arial" pitchFamily="34" charset="0"/>
                <a:cs typeface="Arial" pitchFamily="34" charset="0"/>
              </a:rPr>
              <a:t>have </a:t>
            </a:r>
            <a:r>
              <a:rPr lang="en-US" sz="7600" b="1" dirty="0" smtClean="0">
                <a:latin typeface="Arial" pitchFamily="34" charset="0"/>
                <a:cs typeface="Arial" pitchFamily="34" charset="0"/>
              </a:rPr>
              <a:t>sex and groan</a:t>
            </a:r>
            <a:r>
              <a:rPr lang="en-US" sz="7200" b="1" dirty="0" smtClean="0">
                <a:latin typeface="Arial" pitchFamily="34" charset="0"/>
                <a:cs typeface="Arial" pitchFamily="34" charset="0"/>
              </a:rPr>
              <a:t>. </a:t>
            </a:r>
            <a:endParaRPr lang="en-US" sz="7200" b="1" dirty="0">
              <a:latin typeface="Arial" pitchFamily="34" charset="0"/>
              <a:cs typeface="Arial" pitchFamily="34" charset="0"/>
            </a:endParaRPr>
          </a:p>
          <a:p>
            <a:pPr algn="r">
              <a:buNone/>
            </a:pPr>
            <a:r>
              <a:rPr lang="en-US" sz="4800" b="1" dirty="0" smtClean="0">
                <a:latin typeface="Arial" pitchFamily="34" charset="0"/>
                <a:cs typeface="Arial" pitchFamily="34" charset="0"/>
              </a:rPr>
              <a:t>               </a:t>
            </a:r>
            <a:r>
              <a:rPr lang="en-US" sz="4800" b="1" dirty="0" smtClean="0">
                <a:latin typeface="Arial" pitchFamily="34" charset="0"/>
                <a:cs typeface="Arial" pitchFamily="34" charset="0"/>
              </a:rPr>
              <a:t>(Video lesson)</a:t>
            </a: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457200" y="1600200"/>
            <a:ext cx="6019800" cy="4495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924800" cy="838200"/>
          </a:xfrm>
        </p:spPr>
        <p:txBody>
          <a:bodyPr>
            <a:normAutofit fontScale="90000"/>
          </a:bodyPr>
          <a:lstStyle/>
          <a:p>
            <a:pPr marL="0" indent="0"/>
            <a:r>
              <a:rPr lang="en-US" sz="3600" dirty="0" smtClean="0">
                <a:latin typeface="Arial Black" pitchFamily="34" charset="0"/>
                <a:cs typeface="Arial" pitchFamily="34" charset="0"/>
              </a:rPr>
              <a:t>Students told that sex </a:t>
            </a:r>
            <a:br>
              <a:rPr lang="en-US" sz="3600" dirty="0" smtClean="0">
                <a:latin typeface="Arial Black" pitchFamily="34" charset="0"/>
                <a:cs typeface="Arial" pitchFamily="34" charset="0"/>
              </a:rPr>
            </a:br>
            <a:r>
              <a:rPr lang="en-US" sz="3600" dirty="0" smtClean="0">
                <a:solidFill>
                  <a:srgbClr val="000099"/>
                </a:solidFill>
                <a:latin typeface="Arial Black" pitchFamily="34" charset="0"/>
                <a:cs typeface="Arial" pitchFamily="34" charset="0"/>
              </a:rPr>
              <a:t>“might feel good”</a:t>
            </a:r>
            <a:endParaRPr lang="en-US" sz="3600" dirty="0" smtClean="0">
              <a:solidFill>
                <a:srgbClr val="000099"/>
              </a:solidFill>
              <a:latin typeface="Arial Black" pitchFamily="34" charset="0"/>
              <a:cs typeface="Arial" pitchFamily="34" charset="0"/>
            </a:endParaRPr>
          </a:p>
        </p:txBody>
      </p:sp>
      <p:sp>
        <p:nvSpPr>
          <p:cNvPr id="3" name="Content Placeholder 2"/>
          <p:cNvSpPr>
            <a:spLocks noGrp="1"/>
          </p:cNvSpPr>
          <p:nvPr>
            <p:ph idx="1"/>
          </p:nvPr>
        </p:nvSpPr>
        <p:spPr>
          <a:xfrm>
            <a:off x="7543800" y="4267200"/>
            <a:ext cx="1219200" cy="2011363"/>
          </a:xfrm>
        </p:spPr>
        <p:txBody>
          <a:bodyPr>
            <a:normAutofit fontScale="85000" lnSpcReduction="20000"/>
          </a:bodyPr>
          <a:lstStyle/>
          <a:p>
            <a:pPr marL="0" indent="0">
              <a:buNone/>
            </a:pPr>
            <a:endParaRPr lang="en-US" sz="2800" b="1" dirty="0">
              <a:latin typeface="Arial" pitchFamily="34" charset="0"/>
              <a:cs typeface="Arial" pitchFamily="34" charset="0"/>
            </a:endParaRPr>
          </a:p>
          <a:p>
            <a:pPr marL="0" indent="0">
              <a:buNone/>
            </a:pPr>
            <a:endParaRPr lang="en-US" sz="2800" b="1" dirty="0" smtClean="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a:buNone/>
            </a:pPr>
            <a:endParaRPr lang="en-US" sz="2800" b="1" dirty="0" smtClean="0">
              <a:latin typeface="Arial" pitchFamily="34" charset="0"/>
              <a:cs typeface="Arial" pitchFamily="34" charset="0"/>
            </a:endParaRPr>
          </a:p>
          <a:p>
            <a:pPr marL="0" indent="0" algn="r">
              <a:buNone/>
            </a:pPr>
            <a:endParaRPr lang="en-US" sz="2000" b="1" dirty="0" smtClean="0">
              <a:latin typeface="Arial" pitchFamily="34" charset="0"/>
              <a:cs typeface="Arial" pitchFamily="34" charset="0"/>
            </a:endParaRPr>
          </a:p>
          <a:p>
            <a:pPr marL="0" indent="0" algn="r">
              <a:buNone/>
            </a:pPr>
            <a:r>
              <a:rPr lang="en-US" sz="2000" b="1" dirty="0" smtClean="0">
                <a:latin typeface="Arial" pitchFamily="34" charset="0"/>
                <a:cs typeface="Arial" pitchFamily="34" charset="0"/>
              </a:rPr>
              <a:t>(Video)</a:t>
            </a:r>
            <a:endParaRPr lang="en-US" sz="2000" b="1" dirty="0">
              <a:latin typeface="Arial"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371600" y="1371600"/>
            <a:ext cx="6019800" cy="4953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Autofit/>
          </a:bodyPr>
          <a:lstStyle/>
          <a:p>
            <a:r>
              <a:rPr lang="en-US" sz="3600" dirty="0" smtClean="0">
                <a:latin typeface="Arial Black" pitchFamily="34" charset="0"/>
              </a:rPr>
              <a:t>Students told sex might</a:t>
            </a:r>
            <a:br>
              <a:rPr lang="en-US" sz="3600" dirty="0" smtClean="0">
                <a:latin typeface="Arial Black" pitchFamily="34" charset="0"/>
              </a:rPr>
            </a:br>
            <a:r>
              <a:rPr lang="en-US" sz="3600" dirty="0" smtClean="0">
                <a:latin typeface="Arial Black" pitchFamily="34" charset="0"/>
              </a:rPr>
              <a:t>make you </a:t>
            </a:r>
            <a:r>
              <a:rPr lang="en-US" sz="3600" dirty="0" smtClean="0">
                <a:solidFill>
                  <a:srgbClr val="000099"/>
                </a:solidFill>
                <a:latin typeface="Arial Black" pitchFamily="34" charset="0"/>
              </a:rPr>
              <a:t>“feel closer”</a:t>
            </a:r>
            <a:endParaRPr lang="en-US" sz="3600" dirty="0">
              <a:solidFill>
                <a:srgbClr val="000099"/>
              </a:solidFill>
              <a:latin typeface="Arial Black" pitchFamily="34" charset="0"/>
            </a:endParaRPr>
          </a:p>
        </p:txBody>
      </p:sp>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143000" y="1600200"/>
            <a:ext cx="6477000" cy="4572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Black" pitchFamily="34" charset="0"/>
              </a:rPr>
              <a:t>The “Condom Platoon”</a:t>
            </a:r>
            <a:br>
              <a:rPr lang="en-US" sz="2800" dirty="0" smtClean="0">
                <a:latin typeface="Arial Black" pitchFamily="34" charset="0"/>
              </a:rPr>
            </a:br>
            <a:r>
              <a:rPr lang="en-US" sz="2400" dirty="0" smtClean="0">
                <a:latin typeface="Arial Black" pitchFamily="34" charset="0"/>
              </a:rPr>
              <a:t>Animated talking condoms video</a:t>
            </a:r>
            <a:endParaRPr lang="en-US" sz="2400" dirty="0">
              <a:latin typeface="Arial Black" pitchFamily="34" charset="0"/>
            </a:endParaRPr>
          </a:p>
        </p:txBody>
      </p:sp>
      <p:sp>
        <p:nvSpPr>
          <p:cNvPr id="3" name="Content Placeholder 2"/>
          <p:cNvSpPr>
            <a:spLocks noGrp="1"/>
          </p:cNvSpPr>
          <p:nvPr>
            <p:ph idx="1"/>
          </p:nvPr>
        </p:nvSpPr>
        <p:spPr>
          <a:xfrm>
            <a:off x="6400800" y="1676400"/>
            <a:ext cx="2286000" cy="4267200"/>
          </a:xfrm>
        </p:spPr>
        <p:txBody>
          <a:bodyPr>
            <a:noAutofit/>
          </a:bodyPr>
          <a:lstStyle/>
          <a:p>
            <a:pPr marL="0" indent="0">
              <a:buNone/>
            </a:pPr>
            <a:r>
              <a:rPr lang="en-US" sz="1600" b="1" dirty="0" smtClean="0">
                <a:latin typeface="Arial" pitchFamily="34" charset="0"/>
                <a:cs typeface="Arial" pitchFamily="34" charset="0"/>
              </a:rPr>
              <a:t>Each condom has a name; they </a:t>
            </a:r>
            <a:r>
              <a:rPr lang="en-US" sz="1600" b="1" dirty="0">
                <a:latin typeface="Arial" pitchFamily="34" charset="0"/>
                <a:cs typeface="Arial" pitchFamily="34" charset="0"/>
              </a:rPr>
              <a:t>scream, talk </a:t>
            </a:r>
            <a:r>
              <a:rPr lang="en-US" sz="1600" b="1" dirty="0" smtClean="0">
                <a:latin typeface="Arial" pitchFamily="34" charset="0"/>
                <a:cs typeface="Arial" pitchFamily="34" charset="0"/>
              </a:rPr>
              <a:t>about </a:t>
            </a:r>
            <a:r>
              <a:rPr lang="en-US" sz="1600" b="1" dirty="0">
                <a:latin typeface="Arial" pitchFamily="34" charset="0"/>
                <a:cs typeface="Arial" pitchFamily="34" charset="0"/>
              </a:rPr>
              <a:t>being </a:t>
            </a:r>
            <a:r>
              <a:rPr lang="en-US" sz="1600" b="1" dirty="0" smtClean="0">
                <a:solidFill>
                  <a:srgbClr val="000099"/>
                </a:solidFill>
                <a:latin typeface="Arial" pitchFamily="34" charset="0"/>
                <a:cs typeface="Arial" pitchFamily="34" charset="0"/>
              </a:rPr>
              <a:t>“ribbed,” “</a:t>
            </a:r>
            <a:r>
              <a:rPr lang="en-US" sz="1600" b="1" dirty="0" err="1" smtClean="0">
                <a:solidFill>
                  <a:srgbClr val="000099"/>
                </a:solidFill>
                <a:latin typeface="Arial" pitchFamily="34" charset="0"/>
                <a:cs typeface="Arial" pitchFamily="34" charset="0"/>
              </a:rPr>
              <a:t>ultrasheer</a:t>
            </a:r>
            <a:r>
              <a:rPr lang="en-US" sz="1600" b="1" dirty="0" smtClean="0">
                <a:solidFill>
                  <a:srgbClr val="000099"/>
                </a:solidFill>
                <a:latin typeface="Arial" pitchFamily="34" charset="0"/>
                <a:cs typeface="Arial" pitchFamily="34" charset="0"/>
              </a:rPr>
              <a:t>,” </a:t>
            </a:r>
            <a:r>
              <a:rPr lang="en-US" sz="1600" b="1" dirty="0">
                <a:latin typeface="Arial" pitchFamily="34" charset="0"/>
                <a:cs typeface="Arial" pitchFamily="34" charset="0"/>
              </a:rPr>
              <a:t>and </a:t>
            </a:r>
            <a:r>
              <a:rPr lang="en-US" sz="1600" b="1" dirty="0" smtClean="0">
                <a:solidFill>
                  <a:srgbClr val="000099"/>
                </a:solidFill>
                <a:latin typeface="Arial" pitchFamily="34" charset="0"/>
                <a:cs typeface="Arial" pitchFamily="34" charset="0"/>
              </a:rPr>
              <a:t>“show offs” </a:t>
            </a:r>
            <a:r>
              <a:rPr lang="en-US" sz="1600" b="1" dirty="0">
                <a:latin typeface="Arial" pitchFamily="34" charset="0"/>
                <a:cs typeface="Arial" pitchFamily="34" charset="0"/>
              </a:rPr>
              <a:t>like </a:t>
            </a:r>
            <a:r>
              <a:rPr lang="en-US" sz="1600" b="1" dirty="0" smtClean="0">
                <a:solidFill>
                  <a:srgbClr val="000099"/>
                </a:solidFill>
                <a:latin typeface="Arial" pitchFamily="34" charset="0"/>
                <a:cs typeface="Arial" pitchFamily="34" charset="0"/>
              </a:rPr>
              <a:t>“glow </a:t>
            </a:r>
            <a:r>
              <a:rPr lang="en-US" sz="1600" b="1" dirty="0">
                <a:solidFill>
                  <a:srgbClr val="000099"/>
                </a:solidFill>
                <a:latin typeface="Arial" pitchFamily="34" charset="0"/>
                <a:cs typeface="Arial" pitchFamily="34" charset="0"/>
              </a:rPr>
              <a:t>in the dark</a:t>
            </a:r>
            <a:r>
              <a:rPr lang="en-US" sz="1600" b="1" dirty="0" smtClean="0">
                <a:solidFill>
                  <a:srgbClr val="000099"/>
                </a:solidFill>
                <a:latin typeface="Arial" pitchFamily="34" charset="0"/>
                <a:cs typeface="Arial" pitchFamily="34" charset="0"/>
              </a:rPr>
              <a:t>.” </a:t>
            </a:r>
          </a:p>
          <a:p>
            <a:pPr marL="0" indent="0">
              <a:buNone/>
            </a:pPr>
            <a:r>
              <a:rPr lang="en-US" sz="800" b="1" dirty="0" smtClean="0">
                <a:latin typeface="Arial" pitchFamily="34" charset="0"/>
                <a:cs typeface="Arial" pitchFamily="34" charset="0"/>
              </a:rPr>
              <a:t> </a:t>
            </a:r>
            <a:endParaRPr lang="en-US" sz="800" b="1" dirty="0">
              <a:latin typeface="Arial" pitchFamily="34" charset="0"/>
              <a:cs typeface="Arial" pitchFamily="34" charset="0"/>
            </a:endParaRPr>
          </a:p>
          <a:p>
            <a:pPr marL="0" indent="0">
              <a:buNone/>
            </a:pPr>
            <a:r>
              <a:rPr lang="en-US" sz="1600" b="1" dirty="0">
                <a:latin typeface="Arial" pitchFamily="34" charset="0"/>
                <a:cs typeface="Arial" pitchFamily="34" charset="0"/>
              </a:rPr>
              <a:t>C</a:t>
            </a:r>
            <a:r>
              <a:rPr lang="en-US" sz="1600" b="1" dirty="0" smtClean="0">
                <a:latin typeface="Arial" pitchFamily="34" charset="0"/>
                <a:cs typeface="Arial" pitchFamily="34" charset="0"/>
              </a:rPr>
              <a:t>ondoms talk about  </a:t>
            </a:r>
            <a:r>
              <a:rPr lang="en-US" sz="1600" b="1" dirty="0" smtClean="0">
                <a:solidFill>
                  <a:srgbClr val="000099"/>
                </a:solidFill>
                <a:latin typeface="Arial" pitchFamily="34" charset="0"/>
                <a:cs typeface="Arial" pitchFamily="34" charset="0"/>
              </a:rPr>
              <a:t>“pre cum” </a:t>
            </a:r>
            <a:r>
              <a:rPr lang="en-US" sz="1600" b="1" dirty="0" smtClean="0">
                <a:latin typeface="Arial" pitchFamily="34" charset="0"/>
                <a:cs typeface="Arial" pitchFamily="34" charset="0"/>
              </a:rPr>
              <a:t>and </a:t>
            </a:r>
            <a:r>
              <a:rPr lang="en-US" sz="1600" b="1" dirty="0">
                <a:latin typeface="Arial" pitchFamily="34" charset="0"/>
                <a:cs typeface="Arial" pitchFamily="34" charset="0"/>
              </a:rPr>
              <a:t>slipping </a:t>
            </a:r>
            <a:r>
              <a:rPr lang="en-US" sz="1600" b="1" dirty="0" smtClean="0">
                <a:latin typeface="Arial" pitchFamily="34" charset="0"/>
                <a:cs typeface="Arial" pitchFamily="34" charset="0"/>
              </a:rPr>
              <a:t>off, and they </a:t>
            </a:r>
            <a:r>
              <a:rPr lang="en-US" sz="1600" b="1" dirty="0">
                <a:latin typeface="Arial" pitchFamily="34" charset="0"/>
                <a:cs typeface="Arial" pitchFamily="34" charset="0"/>
              </a:rPr>
              <a:t>exclaim they are too young to die when accidently </a:t>
            </a:r>
            <a:r>
              <a:rPr lang="en-US" sz="1600" b="1" dirty="0" smtClean="0">
                <a:latin typeface="Arial" pitchFamily="34" charset="0"/>
                <a:cs typeface="Arial" pitchFamily="34" charset="0"/>
              </a:rPr>
              <a:t>cut; and, </a:t>
            </a:r>
            <a:r>
              <a:rPr lang="en-US" sz="1600" b="1" dirty="0">
                <a:latin typeface="Arial" pitchFamily="34" charset="0"/>
                <a:cs typeface="Arial" pitchFamily="34" charset="0"/>
              </a:rPr>
              <a:t>scream of burning when </a:t>
            </a:r>
            <a:r>
              <a:rPr lang="en-US" sz="1600" b="1" dirty="0" smtClean="0">
                <a:latin typeface="Arial" pitchFamily="34" charset="0"/>
                <a:cs typeface="Arial" pitchFamily="34" charset="0"/>
              </a:rPr>
              <a:t>Vaseline is used.  </a:t>
            </a:r>
          </a:p>
        </p:txBody>
      </p:sp>
      <p:sp>
        <p:nvSpPr>
          <p:cNvPr id="5" name="Content Placeholder 2"/>
          <p:cNvSpPr txBox="1">
            <a:spLocks/>
          </p:cNvSpPr>
          <p:nvPr/>
        </p:nvSpPr>
        <p:spPr>
          <a:xfrm>
            <a:off x="457200" y="5334000"/>
            <a:ext cx="5867400" cy="990600"/>
          </a:xfrm>
          <a:prstGeom prst="rect">
            <a:avLst/>
          </a:prstGeom>
        </p:spPr>
        <p:txBody>
          <a:bodyPr vert="horz" lIns="91440" tIns="45720" rIns="91440" bIns="45720" rtlCol="0">
            <a:noAutofit/>
          </a:bodyPr>
          <a:lstStyle/>
          <a:p>
            <a:pPr lvl="0">
              <a:spcBef>
                <a:spcPct val="20000"/>
              </a:spcBef>
            </a:pPr>
            <a:endParaRPr kumimoji="0" lang="en-US" sz="10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pic>
        <p:nvPicPr>
          <p:cNvPr id="6" name="Picture 5"/>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685800" y="1676400"/>
            <a:ext cx="5638800" cy="3810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latin typeface="Arial Black" pitchFamily="34" charset="0"/>
              </a:rPr>
              <a:t>Marvin and Lisa </a:t>
            </a:r>
            <a:r>
              <a:rPr lang="en-US" sz="3000" dirty="0" smtClean="0">
                <a:solidFill>
                  <a:srgbClr val="000099"/>
                </a:solidFill>
                <a:latin typeface="Arial Black" pitchFamily="34" charset="0"/>
              </a:rPr>
              <a:t>“want to have sex”</a:t>
            </a:r>
            <a:endParaRPr lang="en-US" sz="3000" dirty="0">
              <a:solidFill>
                <a:srgbClr val="000099"/>
              </a:solidFill>
              <a:latin typeface="Arial Black" pitchFamily="34" charset="0"/>
            </a:endParaRPr>
          </a:p>
        </p:txBody>
      </p:sp>
      <p:sp>
        <p:nvSpPr>
          <p:cNvPr id="3" name="Content Placeholder 2"/>
          <p:cNvSpPr>
            <a:spLocks noGrp="1"/>
          </p:cNvSpPr>
          <p:nvPr>
            <p:ph idx="1"/>
          </p:nvPr>
        </p:nvSpPr>
        <p:spPr>
          <a:xfrm>
            <a:off x="609600" y="4724400"/>
            <a:ext cx="7924800" cy="1524000"/>
          </a:xfrm>
        </p:spPr>
        <p:txBody>
          <a:bodyPr>
            <a:normAutofit fontScale="70000" lnSpcReduction="20000"/>
          </a:bodyPr>
          <a:lstStyle/>
          <a:p>
            <a:pPr marL="0" lvl="0" indent="0">
              <a:spcAft>
                <a:spcPts val="600"/>
              </a:spcAft>
              <a:buNone/>
            </a:pPr>
            <a:r>
              <a:rPr lang="en-US" b="1" dirty="0">
                <a:solidFill>
                  <a:srgbClr val="000099"/>
                </a:solidFill>
                <a:latin typeface="Arial" pitchFamily="34" charset="0"/>
                <a:cs typeface="Arial" pitchFamily="34" charset="0"/>
              </a:rPr>
              <a:t>“Marvin is 19 and his girlfriend Lisa really care about each other, might get married someday, it is that special moment, the lights are right and they want to have sex.” </a:t>
            </a:r>
          </a:p>
          <a:p>
            <a:pPr marL="0" indent="0" algn="r">
              <a:buNone/>
              <a:defRPr/>
            </a:pPr>
            <a:r>
              <a:rPr lang="en-US" sz="2000" b="1" dirty="0">
                <a:latin typeface="Arial" pitchFamily="34" charset="0"/>
                <a:cs typeface="Arial" pitchFamily="34" charset="0"/>
              </a:rPr>
              <a:t>Screen shot of a </a:t>
            </a:r>
            <a:r>
              <a:rPr lang="en-US" sz="2000" b="1" dirty="0" smtClean="0">
                <a:latin typeface="Arial" pitchFamily="34" charset="0"/>
                <a:cs typeface="Arial" pitchFamily="34" charset="0"/>
              </a:rPr>
              <a:t>video, Level </a:t>
            </a:r>
            <a:r>
              <a:rPr lang="en-US" sz="2000" b="1" dirty="0">
                <a:latin typeface="Arial" pitchFamily="34" charset="0"/>
                <a:cs typeface="Arial" pitchFamily="34" charset="0"/>
              </a:rPr>
              <a:t>2, Lesson 5, </a:t>
            </a:r>
            <a:endParaRPr lang="en-US" sz="2000" b="1" dirty="0" smtClean="0">
              <a:latin typeface="Arial"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447800" y="1371600"/>
            <a:ext cx="5943600" cy="29718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pPr marL="0" indent="0"/>
            <a:r>
              <a:rPr lang="en-US" sz="3600" dirty="0" smtClean="0">
                <a:latin typeface="Arial Black" pitchFamily="34" charset="0"/>
                <a:cs typeface="Arial" pitchFamily="34" charset="0"/>
              </a:rPr>
              <a:t>Students are asked to determine </a:t>
            </a:r>
            <a:br>
              <a:rPr lang="en-US" sz="3600" dirty="0" smtClean="0">
                <a:latin typeface="Arial Black" pitchFamily="34" charset="0"/>
                <a:cs typeface="Arial" pitchFamily="34" charset="0"/>
              </a:rPr>
            </a:br>
            <a:r>
              <a:rPr lang="en-US" sz="3600" dirty="0" smtClean="0">
                <a:latin typeface="Arial Black" pitchFamily="34" charset="0"/>
                <a:cs typeface="Arial" pitchFamily="34" charset="0"/>
              </a:rPr>
              <a:t>Marvin’s trouble with condoms.</a:t>
            </a:r>
            <a:endParaRPr lang="en-US" sz="1800" dirty="0">
              <a:latin typeface="Arial Black" pitchFamily="34" charset="0"/>
              <a:cs typeface="Arial" pitchFamily="34" charset="0"/>
            </a:endParaRPr>
          </a:p>
        </p:txBody>
      </p:sp>
      <p:pic>
        <p:nvPicPr>
          <p:cNvPr id="4" name="IMG_0618.JPG" descr="/Users/kevinbrewer/Pictures/iPhoto Library/Masters/2012/10/09/20121009-142247/IMG_0618.JPG"/>
          <p:cNvPicPr>
            <a:picLocks noChangeAspect="1"/>
          </p:cNvPicPr>
          <p:nvPr/>
        </p:nvPicPr>
        <p:blipFill>
          <a:blip r:embed="rId2" r:link="rId3" cstate="print">
            <a:extLst>
              <a:ext uri="{28A0092B-C50C-407E-A947-70E740481C1C}">
                <a14:useLocalDpi xmlns="" xmlns:a14="http://schemas.microsoft.com/office/drawing/2010/main" val="0"/>
              </a:ext>
            </a:extLst>
          </a:blip>
          <a:srcRect l="12037" t="13184" b="13184"/>
          <a:stretch>
            <a:fillRect/>
          </a:stretch>
        </p:blipFill>
        <p:spPr>
          <a:xfrm>
            <a:off x="1219200" y="1828800"/>
            <a:ext cx="6629400" cy="41448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Condom demonstration video</a:t>
            </a:r>
            <a:endParaRPr lang="en-US" sz="3200" dirty="0">
              <a:latin typeface="Arial Black" pitchFamily="34" charset="0"/>
            </a:endParaRPr>
          </a:p>
        </p:txBody>
      </p:sp>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371600" y="1524000"/>
            <a:ext cx="6108700" cy="40259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Condom demonstration video</a:t>
            </a:r>
            <a:endParaRPr lang="en-US" sz="3600" dirty="0">
              <a:latin typeface="Arial Black" pitchFamily="34" charset="0"/>
            </a:endParaRPr>
          </a:p>
        </p:txBody>
      </p:sp>
      <p:pic>
        <p:nvPicPr>
          <p:cNvPr id="73" name="Picture 72"/>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371600" y="1447800"/>
            <a:ext cx="6172200" cy="441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latin typeface="Arial Black" pitchFamily="34" charset="0"/>
              </a:rPr>
              <a:t>Condom Game</a:t>
            </a:r>
            <a:endParaRPr lang="en-US" sz="3600" dirty="0">
              <a:latin typeface="Arial Black" pitchFamily="34" charset="0"/>
            </a:endParaRPr>
          </a:p>
        </p:txBody>
      </p:sp>
      <p:sp>
        <p:nvSpPr>
          <p:cNvPr id="3" name="Content Placeholder 2"/>
          <p:cNvSpPr>
            <a:spLocks noGrp="1"/>
          </p:cNvSpPr>
          <p:nvPr>
            <p:ph idx="1"/>
          </p:nvPr>
        </p:nvSpPr>
        <p:spPr>
          <a:xfrm>
            <a:off x="533400" y="4876800"/>
            <a:ext cx="8153400" cy="1447800"/>
          </a:xfrm>
        </p:spPr>
        <p:txBody>
          <a:bodyPr>
            <a:normAutofit fontScale="92500" lnSpcReduction="20000"/>
          </a:bodyPr>
          <a:lstStyle/>
          <a:p>
            <a:pPr marL="0" indent="0">
              <a:buNone/>
            </a:pPr>
            <a:r>
              <a:rPr lang="en-US" sz="3500" b="1" dirty="0">
                <a:latin typeface="Arial" pitchFamily="34" charset="0"/>
                <a:cs typeface="Arial" pitchFamily="34" charset="0"/>
              </a:rPr>
              <a:t>S</a:t>
            </a:r>
            <a:r>
              <a:rPr lang="en-US" sz="3500" b="1" dirty="0" smtClean="0">
                <a:latin typeface="Arial" pitchFamily="34" charset="0"/>
                <a:cs typeface="Arial" pitchFamily="34" charset="0"/>
              </a:rPr>
              <a:t>tudents </a:t>
            </a:r>
            <a:r>
              <a:rPr lang="en-US" sz="3500" b="1" dirty="0">
                <a:latin typeface="Arial" pitchFamily="34" charset="0"/>
                <a:cs typeface="Arial" pitchFamily="34" charset="0"/>
              </a:rPr>
              <a:t>are </a:t>
            </a:r>
            <a:r>
              <a:rPr lang="en-US" sz="3500" b="1" dirty="0" smtClean="0">
                <a:latin typeface="Arial" pitchFamily="34" charset="0"/>
                <a:cs typeface="Arial" pitchFamily="34" charset="0"/>
              </a:rPr>
              <a:t>given these pictures out of order and told to </a:t>
            </a:r>
            <a:r>
              <a:rPr lang="en-US" sz="3500" b="1" dirty="0">
                <a:latin typeface="Arial" pitchFamily="34" charset="0"/>
                <a:cs typeface="Arial" pitchFamily="34" charset="0"/>
              </a:rPr>
              <a:t>put </a:t>
            </a:r>
            <a:r>
              <a:rPr lang="en-US" sz="3500" b="1" dirty="0" smtClean="0">
                <a:latin typeface="Arial" pitchFamily="34" charset="0"/>
                <a:cs typeface="Arial" pitchFamily="34" charset="0"/>
              </a:rPr>
              <a:t>them in </a:t>
            </a:r>
            <a:r>
              <a:rPr lang="en-US" sz="3500" b="1" dirty="0">
                <a:latin typeface="Arial" pitchFamily="34" charset="0"/>
                <a:cs typeface="Arial" pitchFamily="34" charset="0"/>
              </a:rPr>
              <a:t>order</a:t>
            </a:r>
            <a:r>
              <a:rPr lang="en-US" sz="3500" b="1" dirty="0" smtClean="0">
                <a:latin typeface="Arial" pitchFamily="34" charset="0"/>
                <a:cs typeface="Arial" pitchFamily="34" charset="0"/>
              </a:rPr>
              <a:t>.</a:t>
            </a:r>
            <a:r>
              <a:rPr lang="en-US" sz="3700" b="1" dirty="0" smtClean="0">
                <a:latin typeface="Arial" pitchFamily="34" charset="0"/>
                <a:cs typeface="Arial" pitchFamily="34" charset="0"/>
              </a:rPr>
              <a:t> </a:t>
            </a:r>
            <a:r>
              <a:rPr lang="en-US" sz="3700" b="1" dirty="0">
                <a:latin typeface="Arial" pitchFamily="34" charset="0"/>
                <a:cs typeface="Arial" pitchFamily="34" charset="0"/>
              </a:rPr>
              <a:t> </a:t>
            </a:r>
            <a:r>
              <a:rPr lang="en-US" sz="3700" b="1" dirty="0" smtClean="0">
                <a:latin typeface="Arial" pitchFamily="34" charset="0"/>
                <a:cs typeface="Arial" pitchFamily="34" charset="0"/>
              </a:rPr>
              <a:t>         </a:t>
            </a:r>
          </a:p>
          <a:p>
            <a:pPr marL="0" indent="0" algn="r">
              <a:buNone/>
            </a:pPr>
            <a:r>
              <a:rPr lang="en-US" sz="2900" b="1" dirty="0" smtClean="0"/>
              <a:t>L</a:t>
            </a:r>
            <a:r>
              <a:rPr lang="en-US" sz="2900" b="1" dirty="0" smtClean="0"/>
              <a:t>evel 2, lesson 5 </a:t>
            </a:r>
            <a:endParaRPr lang="en-US" sz="2900" b="1" dirty="0"/>
          </a:p>
          <a:p>
            <a:endParaRPr lang="en-US" dirty="0"/>
          </a:p>
          <a:p>
            <a:endParaRPr lang="en-US" dirty="0"/>
          </a:p>
        </p:txBody>
      </p:sp>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r="1923"/>
          <a:stretch>
            <a:fillRect/>
          </a:stretch>
        </p:blipFill>
        <p:spPr>
          <a:xfrm>
            <a:off x="609600" y="1066800"/>
            <a:ext cx="7924800" cy="3657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latin typeface="Arial Black" pitchFamily="34" charset="0"/>
              </a:rPr>
              <a:t>Manuel and Shannon’s first date …</a:t>
            </a:r>
            <a:endParaRPr lang="en-US" sz="3200" dirty="0">
              <a:latin typeface="Arial Black" pitchFamily="34" charset="0"/>
            </a:endParaRPr>
          </a:p>
        </p:txBody>
      </p:sp>
      <p:sp>
        <p:nvSpPr>
          <p:cNvPr id="3" name="Content Placeholder 2"/>
          <p:cNvSpPr>
            <a:spLocks noGrp="1"/>
          </p:cNvSpPr>
          <p:nvPr>
            <p:ph idx="1"/>
          </p:nvPr>
        </p:nvSpPr>
        <p:spPr>
          <a:xfrm>
            <a:off x="5257800" y="1371600"/>
            <a:ext cx="3429000" cy="4876800"/>
          </a:xfrm>
        </p:spPr>
        <p:txBody>
          <a:bodyPr>
            <a:noAutofit/>
          </a:bodyPr>
          <a:lstStyle/>
          <a:p>
            <a:pPr marL="0" indent="0">
              <a:spcAft>
                <a:spcPts val="1200"/>
              </a:spcAft>
              <a:buNone/>
            </a:pPr>
            <a:r>
              <a:rPr lang="en-US" sz="1800" b="1" dirty="0" smtClean="0">
                <a:latin typeface="Arial" pitchFamily="34" charset="0"/>
                <a:cs typeface="Arial" pitchFamily="34" charset="0"/>
              </a:rPr>
              <a:t>He suggests </a:t>
            </a:r>
            <a:r>
              <a:rPr lang="en-US" sz="1800" b="1" dirty="0">
                <a:latin typeface="Arial" pitchFamily="34" charset="0"/>
                <a:cs typeface="Arial" pitchFamily="34" charset="0"/>
              </a:rPr>
              <a:t>they have sex.  He </a:t>
            </a:r>
            <a:r>
              <a:rPr lang="en-US" sz="1800" b="1" dirty="0" smtClean="0">
                <a:latin typeface="Arial" pitchFamily="34" charset="0"/>
                <a:cs typeface="Arial" pitchFamily="34" charset="0"/>
              </a:rPr>
              <a:t>doesn’t </a:t>
            </a:r>
            <a:r>
              <a:rPr lang="en-US" sz="1800" b="1" dirty="0">
                <a:latin typeface="Arial" pitchFamily="34" charset="0"/>
                <a:cs typeface="Arial" pitchFamily="34" charset="0"/>
              </a:rPr>
              <a:t>have a </a:t>
            </a:r>
            <a:r>
              <a:rPr lang="en-US" sz="1800" b="1" dirty="0" smtClean="0">
                <a:latin typeface="Arial" pitchFamily="34" charset="0"/>
                <a:cs typeface="Arial" pitchFamily="34" charset="0"/>
              </a:rPr>
              <a:t>condom, </a:t>
            </a:r>
            <a:r>
              <a:rPr lang="en-US" sz="1800" b="1" dirty="0">
                <a:latin typeface="Arial" pitchFamily="34" charset="0"/>
                <a:cs typeface="Arial" pitchFamily="34" charset="0"/>
              </a:rPr>
              <a:t>so </a:t>
            </a:r>
            <a:r>
              <a:rPr lang="en-US" sz="1800" b="1" dirty="0" smtClean="0">
                <a:latin typeface="Arial" pitchFamily="34" charset="0"/>
                <a:cs typeface="Arial" pitchFamily="34" charset="0"/>
              </a:rPr>
              <a:t>he says he </a:t>
            </a:r>
            <a:r>
              <a:rPr lang="en-US" sz="1800" b="1" dirty="0">
                <a:latin typeface="Arial" pitchFamily="34" charset="0"/>
                <a:cs typeface="Arial" pitchFamily="34" charset="0"/>
              </a:rPr>
              <a:t>knows </a:t>
            </a:r>
            <a:r>
              <a:rPr lang="en-US" sz="1800" b="1" dirty="0">
                <a:solidFill>
                  <a:srgbClr val="000099"/>
                </a:solidFill>
                <a:latin typeface="Arial" pitchFamily="34" charset="0"/>
                <a:cs typeface="Arial" pitchFamily="34" charset="0"/>
              </a:rPr>
              <a:t>“she wants to please him and she can do it in other ways.”  </a:t>
            </a:r>
            <a:endParaRPr lang="en-US" sz="1800" b="1" dirty="0" smtClean="0">
              <a:solidFill>
                <a:srgbClr val="000099"/>
              </a:solidFill>
              <a:latin typeface="Arial" pitchFamily="34" charset="0"/>
              <a:cs typeface="Arial" pitchFamily="34" charset="0"/>
            </a:endParaRPr>
          </a:p>
          <a:p>
            <a:pPr marL="0" indent="0">
              <a:spcAft>
                <a:spcPts val="1200"/>
              </a:spcAft>
              <a:buNone/>
            </a:pPr>
            <a:r>
              <a:rPr lang="en-US" sz="1800" b="1" dirty="0" smtClean="0">
                <a:latin typeface="Arial" pitchFamily="34" charset="0"/>
                <a:cs typeface="Arial" pitchFamily="34" charset="0"/>
              </a:rPr>
              <a:t>He </a:t>
            </a:r>
            <a:r>
              <a:rPr lang="en-US" sz="1800" b="1" dirty="0">
                <a:latin typeface="Arial" pitchFamily="34" charset="0"/>
                <a:cs typeface="Arial" pitchFamily="34" charset="0"/>
              </a:rPr>
              <a:t>begins to undress </a:t>
            </a:r>
            <a:r>
              <a:rPr lang="en-US" sz="1800" b="1" dirty="0" smtClean="0">
                <a:latin typeface="Arial" pitchFamily="34" charset="0"/>
                <a:cs typeface="Arial" pitchFamily="34" charset="0"/>
              </a:rPr>
              <a:t>as </a:t>
            </a:r>
            <a:r>
              <a:rPr lang="en-US" sz="1800" b="1" dirty="0">
                <a:latin typeface="Arial" pitchFamily="34" charset="0"/>
                <a:cs typeface="Arial" pitchFamily="34" charset="0"/>
              </a:rPr>
              <a:t>the camera fades out</a:t>
            </a:r>
            <a:r>
              <a:rPr lang="en-US" sz="1800" b="1" dirty="0" smtClean="0">
                <a:latin typeface="Arial" pitchFamily="34" charset="0"/>
                <a:cs typeface="Arial" pitchFamily="34" charset="0"/>
              </a:rPr>
              <a:t>. </a:t>
            </a:r>
          </a:p>
          <a:p>
            <a:pPr marL="0" indent="0">
              <a:spcAft>
                <a:spcPts val="600"/>
              </a:spcAft>
              <a:buNone/>
            </a:pPr>
            <a:r>
              <a:rPr lang="en-US" sz="1800" b="1" dirty="0" smtClean="0">
                <a:latin typeface="Arial" pitchFamily="34" charset="0"/>
                <a:cs typeface="Arial" pitchFamily="34" charset="0"/>
              </a:rPr>
              <a:t>In </a:t>
            </a:r>
            <a:r>
              <a:rPr lang="en-US" sz="1800" b="1" dirty="0">
                <a:latin typeface="Arial" pitchFamily="34" charset="0"/>
                <a:cs typeface="Arial" pitchFamily="34" charset="0"/>
              </a:rPr>
              <a:t>the next </a:t>
            </a:r>
            <a:r>
              <a:rPr lang="en-US" sz="1800" b="1" dirty="0" smtClean="0">
                <a:latin typeface="Arial" pitchFamily="34" charset="0"/>
                <a:cs typeface="Arial" pitchFamily="34" charset="0"/>
              </a:rPr>
              <a:t>lesson, </a:t>
            </a:r>
            <a:r>
              <a:rPr lang="en-US" sz="1800" b="1" dirty="0">
                <a:latin typeface="Arial" pitchFamily="34" charset="0"/>
                <a:cs typeface="Arial" pitchFamily="34" charset="0"/>
              </a:rPr>
              <a:t>Shannon tells her friend that she got </a:t>
            </a:r>
            <a:r>
              <a:rPr lang="en-US" sz="1800" b="1" dirty="0" smtClean="0">
                <a:latin typeface="Arial" pitchFamily="34" charset="0"/>
                <a:cs typeface="Arial" pitchFamily="34" charset="0"/>
              </a:rPr>
              <a:t>Herpes </a:t>
            </a:r>
            <a:r>
              <a:rPr lang="en-US" sz="1800" b="1" dirty="0">
                <a:latin typeface="Arial" pitchFamily="34" charset="0"/>
                <a:cs typeface="Arial" pitchFamily="34" charset="0"/>
              </a:rPr>
              <a:t>after performing oral sex on Manuel</a:t>
            </a:r>
            <a:r>
              <a:rPr lang="en-US" sz="1800" b="1" dirty="0" smtClean="0">
                <a:latin typeface="Arial" pitchFamily="34" charset="0"/>
                <a:cs typeface="Arial" pitchFamily="34" charset="0"/>
              </a:rPr>
              <a:t>. But </a:t>
            </a:r>
            <a:r>
              <a:rPr lang="en-US" sz="1800" b="1" dirty="0">
                <a:latin typeface="Arial" pitchFamily="34" charset="0"/>
                <a:cs typeface="Arial" pitchFamily="34" charset="0"/>
              </a:rPr>
              <a:t>after they talk about it, she loves and trusts him more, they are in a better </a:t>
            </a:r>
            <a:r>
              <a:rPr lang="en-US" sz="1800" b="1" dirty="0" smtClean="0">
                <a:latin typeface="Arial" pitchFamily="34" charset="0"/>
                <a:cs typeface="Arial" pitchFamily="34" charset="0"/>
              </a:rPr>
              <a:t>place, </a:t>
            </a:r>
            <a:r>
              <a:rPr lang="en-US" sz="1800" b="1" dirty="0">
                <a:latin typeface="Arial" pitchFamily="34" charset="0"/>
                <a:cs typeface="Arial" pitchFamily="34" charset="0"/>
              </a:rPr>
              <a:t>and really care for each other</a:t>
            </a:r>
            <a:r>
              <a:rPr lang="en-US" sz="1800" dirty="0" smtClean="0">
                <a:latin typeface="Arial" pitchFamily="34" charset="0"/>
                <a:cs typeface="Arial" pitchFamily="34" charset="0"/>
              </a:rPr>
              <a:t>.</a:t>
            </a: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533400" y="1371600"/>
            <a:ext cx="4724400" cy="3200400"/>
          </a:xfrm>
          <a:prstGeom prst="rect">
            <a:avLst/>
          </a:prstGeom>
        </p:spPr>
      </p:pic>
      <p:sp>
        <p:nvSpPr>
          <p:cNvPr id="6" name="TextBox 5"/>
          <p:cNvSpPr txBox="1"/>
          <p:nvPr/>
        </p:nvSpPr>
        <p:spPr>
          <a:xfrm>
            <a:off x="533400" y="4648200"/>
            <a:ext cx="4648200" cy="1200329"/>
          </a:xfrm>
          <a:prstGeom prst="rect">
            <a:avLst/>
          </a:prstGeom>
          <a:noFill/>
        </p:spPr>
        <p:txBody>
          <a:bodyPr wrap="square" rtlCol="0">
            <a:spAutoFit/>
          </a:bodyPr>
          <a:lstStyle/>
          <a:p>
            <a:r>
              <a:rPr lang="en-US" sz="2400" b="1" dirty="0" smtClean="0">
                <a:latin typeface="Arial Black" pitchFamily="34" charset="0"/>
              </a:rPr>
              <a:t>… they’re making out on his bed. His parents aren’t home.                </a:t>
            </a:r>
            <a:r>
              <a:rPr lang="en-US" sz="1600" b="1" dirty="0" smtClean="0">
                <a:latin typeface="Arial" pitchFamily="34" charset="0"/>
                <a:cs typeface="Arial" pitchFamily="34" charset="0"/>
              </a:rPr>
              <a:t>Level 2, lesson 3 </a:t>
            </a:r>
            <a:endParaRPr lang="en-US" sz="1600" b="1" dirty="0">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cs typeface="Arial" pitchFamily="34" charset="0"/>
              </a:rPr>
              <a:t>Students are asked what they think</a:t>
            </a:r>
            <a:endParaRPr lang="en-US" sz="3200" dirty="0">
              <a:latin typeface="Arial Black" pitchFamily="34" charset="0"/>
              <a:cs typeface="Arial" pitchFamily="34" charset="0"/>
            </a:endParaRPr>
          </a:p>
        </p:txBody>
      </p:sp>
      <p:pic>
        <p:nvPicPr>
          <p:cNvPr id="4" name="Picture 3"/>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b="8978"/>
          <a:stretch>
            <a:fillRect/>
          </a:stretch>
        </p:blipFill>
        <p:spPr>
          <a:xfrm>
            <a:off x="990600" y="1447800"/>
            <a:ext cx="7086600" cy="43434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Manuel wants to have sex again</a:t>
            </a:r>
            <a:endParaRPr lang="en-US" sz="3600" dirty="0">
              <a:latin typeface="Arial Black" pitchFamily="34" charset="0"/>
            </a:endParaRPr>
          </a:p>
        </p:txBody>
      </p:sp>
      <p:sp>
        <p:nvSpPr>
          <p:cNvPr id="3" name="Content Placeholder 2"/>
          <p:cNvSpPr>
            <a:spLocks noGrp="1"/>
          </p:cNvSpPr>
          <p:nvPr>
            <p:ph idx="1"/>
          </p:nvPr>
        </p:nvSpPr>
        <p:spPr>
          <a:xfrm>
            <a:off x="6400800" y="1676401"/>
            <a:ext cx="2286000" cy="4191000"/>
          </a:xfrm>
        </p:spPr>
        <p:txBody>
          <a:bodyPr>
            <a:normAutofit/>
          </a:bodyPr>
          <a:lstStyle/>
          <a:p>
            <a:pPr marL="0" indent="0">
              <a:buNone/>
            </a:pPr>
            <a:r>
              <a:rPr lang="en-US" sz="2400" b="1" dirty="0" smtClean="0">
                <a:latin typeface="Arial" pitchFamily="34" charset="0"/>
                <a:cs typeface="Arial" pitchFamily="34" charset="0"/>
              </a:rPr>
              <a:t>Shannon </a:t>
            </a:r>
            <a:r>
              <a:rPr lang="en-US" sz="2400" b="1" dirty="0">
                <a:latin typeface="Arial" pitchFamily="34" charset="0"/>
                <a:cs typeface="Arial" pitchFamily="34" charset="0"/>
              </a:rPr>
              <a:t>suggests a </a:t>
            </a:r>
            <a:r>
              <a:rPr lang="en-US" sz="2400" b="1" dirty="0" smtClean="0">
                <a:latin typeface="Arial" pitchFamily="34" charset="0"/>
                <a:cs typeface="Arial" pitchFamily="34" charset="0"/>
              </a:rPr>
              <a:t>condom. Manuel </a:t>
            </a:r>
            <a:r>
              <a:rPr lang="en-US" sz="2400" b="1" dirty="0">
                <a:latin typeface="Arial" pitchFamily="34" charset="0"/>
                <a:cs typeface="Arial" pitchFamily="34" charset="0"/>
              </a:rPr>
              <a:t>is disappointed because “condoms kill it, you know?”</a:t>
            </a:r>
          </a:p>
        </p:txBody>
      </p:sp>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609600" y="1524000"/>
            <a:ext cx="5753100" cy="4165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Black" pitchFamily="34" charset="0"/>
              </a:rPr>
              <a:t>Students are referred to </a:t>
            </a:r>
            <a:br>
              <a:rPr lang="en-US" sz="2800" dirty="0" smtClean="0">
                <a:latin typeface="Arial Black" pitchFamily="34" charset="0"/>
              </a:rPr>
            </a:br>
            <a:r>
              <a:rPr lang="en-US" sz="2800" dirty="0" smtClean="0">
                <a:latin typeface="Arial Black" pitchFamily="34" charset="0"/>
              </a:rPr>
              <a:t>Planned Parenthood</a:t>
            </a:r>
            <a:endParaRPr lang="en-US" sz="2800" dirty="0">
              <a:latin typeface="Arial Black" pitchFamily="34" charset="0"/>
            </a:endParaRPr>
          </a:p>
        </p:txBody>
      </p:sp>
      <p:sp>
        <p:nvSpPr>
          <p:cNvPr id="3" name="Content Placeholder 2"/>
          <p:cNvSpPr>
            <a:spLocks noGrp="1"/>
          </p:cNvSpPr>
          <p:nvPr>
            <p:ph idx="1"/>
          </p:nvPr>
        </p:nvSpPr>
        <p:spPr>
          <a:xfrm>
            <a:off x="6705600" y="1523999"/>
            <a:ext cx="1981200" cy="4572001"/>
          </a:xfrm>
        </p:spPr>
        <p:txBody>
          <a:bodyPr>
            <a:normAutofit fontScale="92500" lnSpcReduction="20000"/>
          </a:bodyPr>
          <a:lstStyle/>
          <a:p>
            <a:pPr marL="0" indent="0">
              <a:buNone/>
            </a:pPr>
            <a:r>
              <a:rPr lang="en-US" sz="2000" b="1" dirty="0" smtClean="0">
                <a:latin typeface="Arial" pitchFamily="34" charset="0"/>
                <a:cs typeface="Arial" pitchFamily="34" charset="0"/>
              </a:rPr>
              <a:t>Students are directed to Planned Parenthood and its websites.</a:t>
            </a:r>
          </a:p>
          <a:p>
            <a:pPr marL="0" indent="0">
              <a:buNone/>
            </a:pPr>
            <a:endParaRPr lang="en-US" sz="2000" b="1" dirty="0">
              <a:latin typeface="Arial" pitchFamily="34" charset="0"/>
              <a:cs typeface="Arial" pitchFamily="34" charset="0"/>
            </a:endParaRPr>
          </a:p>
          <a:p>
            <a:pPr marL="0" indent="0">
              <a:buNone/>
            </a:pPr>
            <a:r>
              <a:rPr lang="en-US" sz="1500" b="1" dirty="0" smtClean="0">
                <a:latin typeface="Arial" pitchFamily="34" charset="0"/>
                <a:cs typeface="Arial" pitchFamily="34" charset="0"/>
              </a:rPr>
              <a:t>Note: Planned Parenthood’s </a:t>
            </a:r>
            <a:r>
              <a:rPr lang="en-US" sz="1500" b="1" dirty="0" err="1" smtClean="0">
                <a:latin typeface="Arial" pitchFamily="34" charset="0"/>
                <a:cs typeface="Arial" pitchFamily="34" charset="0"/>
              </a:rPr>
              <a:t>Teenwire</a:t>
            </a:r>
            <a:r>
              <a:rPr lang="en-US" sz="1500" b="1" dirty="0" smtClean="0">
                <a:latin typeface="Arial" pitchFamily="34" charset="0"/>
                <a:cs typeface="Arial" pitchFamily="34" charset="0"/>
              </a:rPr>
              <a:t> website has been changed to </a:t>
            </a:r>
            <a:r>
              <a:rPr lang="en-US" sz="1500" b="1" dirty="0" smtClean="0">
                <a:solidFill>
                  <a:srgbClr val="0000CC"/>
                </a:solidFill>
                <a:latin typeface="Arial" pitchFamily="34" charset="0"/>
                <a:cs typeface="Arial" pitchFamily="34" charset="0"/>
                <a:hlinkClick r:id="rId3"/>
              </a:rPr>
              <a:t>http://www.plannedparenthood.org/info-for-teens</a:t>
            </a:r>
            <a:r>
              <a:rPr lang="en-US" sz="1500" b="1" dirty="0" smtClean="0">
                <a:solidFill>
                  <a:srgbClr val="0000CC"/>
                </a:solidFill>
                <a:latin typeface="Arial" pitchFamily="34" charset="0"/>
                <a:cs typeface="Arial" pitchFamily="34" charset="0"/>
              </a:rPr>
              <a:t>, </a:t>
            </a:r>
            <a:r>
              <a:rPr lang="en-US" sz="1500" b="1" dirty="0" smtClean="0">
                <a:solidFill>
                  <a:srgbClr val="000099"/>
                </a:solidFill>
                <a:latin typeface="Arial" pitchFamily="34" charset="0"/>
                <a:cs typeface="Arial" pitchFamily="34" charset="0"/>
              </a:rPr>
              <a:t>which is listed on UTPRC’s website under “Cool Links.”</a:t>
            </a:r>
          </a:p>
          <a:p>
            <a:pPr marL="0" indent="0">
              <a:buNone/>
            </a:pPr>
            <a:endParaRPr lang="en-US" sz="1050" b="1" dirty="0">
              <a:latin typeface="Arial" pitchFamily="34" charset="0"/>
              <a:cs typeface="Arial" pitchFamily="34" charset="0"/>
            </a:endParaRPr>
          </a:p>
          <a:p>
            <a:pPr marL="0" indent="0">
              <a:buNone/>
            </a:pPr>
            <a:endParaRPr lang="en-US" sz="1400" b="1" dirty="0" smtClean="0">
              <a:latin typeface="Arial" pitchFamily="34" charset="0"/>
              <a:cs typeface="Arial" pitchFamily="34" charset="0"/>
            </a:endParaRPr>
          </a:p>
          <a:p>
            <a:pPr marL="0" indent="0" algn="r">
              <a:buNone/>
            </a:pPr>
            <a:r>
              <a:rPr lang="en-US" sz="1400" b="1" dirty="0" smtClean="0">
                <a:latin typeface="Arial" pitchFamily="34" charset="0"/>
                <a:cs typeface="Arial" pitchFamily="34" charset="0"/>
              </a:rPr>
              <a:t>Level 1</a:t>
            </a:r>
          </a:p>
          <a:p>
            <a:pPr marL="0" indent="0" algn="r">
              <a:buNone/>
            </a:pPr>
            <a:r>
              <a:rPr lang="en-US" sz="1400" b="1" dirty="0" smtClean="0">
                <a:latin typeface="Arial" pitchFamily="34" charset="0"/>
                <a:cs typeface="Arial" pitchFamily="34" charset="0"/>
              </a:rPr>
              <a:t>Lesson </a:t>
            </a:r>
            <a:r>
              <a:rPr lang="en-US" sz="1400" b="1" dirty="0">
                <a:latin typeface="Arial" pitchFamily="34" charset="0"/>
                <a:cs typeface="Arial" pitchFamily="34" charset="0"/>
              </a:rPr>
              <a:t>10</a:t>
            </a:r>
          </a:p>
        </p:txBody>
      </p:sp>
      <p:pic>
        <p:nvPicPr>
          <p:cNvPr id="4" name="Picture 3" descr="Macintosh HD:Users:andreathomas:Desktop:Screen Shot 2012-10-10 at 4.42.54 PM.png"/>
          <p:cNvPicPr/>
          <p:nvPr/>
        </p:nvPicPr>
        <p:blipFill>
          <a:blip r:embed="rId4"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l="3732" t="3884" r="9925" b="6774"/>
          <a:stretch>
            <a:fillRect/>
          </a:stretch>
        </p:blipFill>
        <p:spPr bwMode="auto">
          <a:xfrm>
            <a:off x="609600" y="1447800"/>
            <a:ext cx="6096000" cy="46482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6166</TotalTime>
  <Words>1444</Words>
  <Application>Microsoft Office PowerPoint</Application>
  <PresentationFormat>On-screen Show (4:3)</PresentationFormat>
  <Paragraphs>153</Paragraphs>
  <Slides>32</Slides>
  <Notes>21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Two  classroom- and computer-based middle school programs:   “Risk Reduction”  “Risk Avoidance”</vt:lpstr>
      <vt:lpstr>Role playing scripts</vt:lpstr>
      <vt:lpstr>It’s Your Game</vt:lpstr>
      <vt:lpstr>Role play lines - Excerpts</vt:lpstr>
      <vt:lpstr>Students are not  directed to their parents</vt:lpstr>
      <vt:lpstr>Authority figures are mocked</vt:lpstr>
      <vt:lpstr>Dads portrayed as insignificant</vt:lpstr>
      <vt:lpstr>Clergy mocked</vt:lpstr>
      <vt:lpstr>Slide 9</vt:lpstr>
      <vt:lpstr>It’s Your Game defines sex  </vt:lpstr>
      <vt:lpstr>Expert defines oral sex …</vt:lpstr>
      <vt:lpstr>Anal sex defined …</vt:lpstr>
      <vt:lpstr> Contraception</vt:lpstr>
      <vt:lpstr>Slide 14</vt:lpstr>
      <vt:lpstr>“Morning After” Pill</vt:lpstr>
      <vt:lpstr>Students are questioned  about their personal lives</vt:lpstr>
      <vt:lpstr>“Your friend is dating a real ‘ho’ …”</vt:lpstr>
      <vt:lpstr>Students asked about having a gay friend </vt:lpstr>
      <vt:lpstr>Video shows pot smoking</vt:lpstr>
      <vt:lpstr>Teen “brains” have sex  after just meeting</vt:lpstr>
      <vt:lpstr>Students told that sex  “might feel good”</vt:lpstr>
      <vt:lpstr>Students told sex might make you “feel closer”</vt:lpstr>
      <vt:lpstr>The “Condom Platoon” Animated talking condoms video</vt:lpstr>
      <vt:lpstr>Marvin and Lisa “want to have sex”</vt:lpstr>
      <vt:lpstr>Students are asked to determine  Marvin’s trouble with condoms.</vt:lpstr>
      <vt:lpstr>Condom demonstration video</vt:lpstr>
      <vt:lpstr>Condom demonstration video</vt:lpstr>
      <vt:lpstr>Condom Game</vt:lpstr>
      <vt:lpstr>Manuel and Shannon’s first date …</vt:lpstr>
      <vt:lpstr>Students are asked what they think</vt:lpstr>
      <vt:lpstr>Manuel wants to have sex again</vt:lpstr>
      <vt:lpstr>Students are referred to  Planned Parenthood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Your Game</dc:title>
  <dc:creator>NEWMAN</dc:creator>
  <cp:lastModifiedBy>NEWMAN</cp:lastModifiedBy>
  <cp:revision>32</cp:revision>
  <dcterms:created xsi:type="dcterms:W3CDTF">2013-02-21T20:20:10Z</dcterms:created>
  <dcterms:modified xsi:type="dcterms:W3CDTF">2013-02-26T03:07:09Z</dcterms:modified>
</cp:coreProperties>
</file>